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1047" r:id="rId2"/>
    <p:sldId id="1128" r:id="rId3"/>
    <p:sldId id="1129" r:id="rId4"/>
    <p:sldId id="1120" r:id="rId5"/>
    <p:sldId id="1119" r:id="rId6"/>
    <p:sldId id="1121" r:id="rId7"/>
    <p:sldId id="1122" r:id="rId8"/>
    <p:sldId id="1126" r:id="rId9"/>
    <p:sldId id="1133" r:id="rId10"/>
    <p:sldId id="1124" r:id="rId11"/>
    <p:sldId id="1131" r:id="rId12"/>
    <p:sldId id="1132" r:id="rId13"/>
    <p:sldId id="1123" r:id="rId14"/>
    <p:sldId id="1125" r:id="rId15"/>
    <p:sldId id="1139" r:id="rId16"/>
    <p:sldId id="1134" r:id="rId17"/>
    <p:sldId id="1136" r:id="rId18"/>
    <p:sldId id="1135" r:id="rId19"/>
    <p:sldId id="1140" r:id="rId20"/>
    <p:sldId id="1138" r:id="rId21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E65006-0A5A-0E51-2B4B-34153DD768FC}" name="Pham, Chi-Bach" initials="" userId="S::cp24@ic.ac.uk::594001d2-ea92-406f-b59c-57988efc5ef6" providerId="AD"/>
  <p188:author id="{093326CD-D1B0-A16F-8F37-475C22804A0B}" name="Tian, Haozhe" initials="TH" userId="S::ht721@ic.ac.uk::5acb5ec0-86b2-4c78-9a27-03cf90c1ac5c" providerId="AD"/>
  <p188:author id="{C8A4B8FE-2226-37FE-6477-84FE35E9B817}" name="Hamedmoghadam Rafati, Homayoun" initials="" userId="S::hhamedmo@ic.ac.uk::fabdef58-bdde-4ef2-b2b0-43ad0a3c3a4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ED1"/>
    <a:srgbClr val="43469E"/>
    <a:srgbClr val="FFF9E7"/>
    <a:srgbClr val="40DCFD"/>
    <a:srgbClr val="0490A2"/>
    <a:srgbClr val="F4E7C6"/>
    <a:srgbClr val="8B0000"/>
    <a:srgbClr val="FF2400"/>
    <a:srgbClr val="FFF2CC"/>
    <a:srgbClr val="FFFC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DB5E29-2F8D-4E2D-BB39-32EEA405A739}" v="14" dt="2025-11-06T11:15:24.640"/>
    <p1510:client id="{BF285E51-8D0C-314A-B324-045B2B9E61BC}" v="68" dt="2025-11-05T12:30:53.6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/>
    <p:restoredTop sz="81702"/>
  </p:normalViewPr>
  <p:slideViewPr>
    <p:cSldViewPr snapToGrid="0">
      <p:cViewPr varScale="1">
        <p:scale>
          <a:sx n="99" d="100"/>
          <a:sy n="99" d="100"/>
        </p:scale>
        <p:origin x="150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BD292A-01B9-364D-965B-268F056E27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6363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7AD84D-3215-8947-8074-23E9BCA73C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2"/>
            <a:ext cx="3076363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E5F0AE1-22A2-434F-8FA3-5B5935E9BF44}" type="datetimeFigureOut">
              <a:rPr lang="en-GB" smtClean="0"/>
              <a:t>06/11/2025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3DB5B-23CB-9244-8346-5E4CF686D1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1108"/>
            <a:ext cx="3076363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27B79A-3706-294D-80B0-B623AF432F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8"/>
            <a:ext cx="3076363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E1A0A32-ED84-E645-91DC-20652C42A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9921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6363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2"/>
            <a:ext cx="3076363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60DD802-0673-7344-83A3-0FDDAE9D1489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8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6363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8"/>
            <a:ext cx="3076363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E924FBF-62C5-AC40-8C1E-66AE20DF1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660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24FBF-62C5-AC40-8C1E-66AE20DF10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75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85C42-4B41-7AB4-8485-F30581606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42545E-3C59-6455-D087-66197C2F8C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BBDA55-3FB5-AB1B-6A04-7D399F14A3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E23A6-AEE8-1B71-CCEA-7580B8D84F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A3C19-72B6-40A6-B51C-68A8F9DF999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450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FF8E3-1901-84C5-9CFF-5E07A451B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082D57-31D7-2CA6-14D9-6DE42AC415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1A9CC7-81B3-CE72-9840-45515485A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73A35-CCDA-6C98-6373-975E3A677A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A3C19-72B6-40A6-B51C-68A8F9DF999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088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5F5EB-DFE7-A17E-193E-A3D5A672A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33182D-9731-20B8-12DC-FBC38D544A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68E4E4-821B-9570-24B0-DFAD7549F9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19B9E-9315-E20C-7183-B1383260A7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A3C19-72B6-40A6-B51C-68A8F9DF999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116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0A439-DC67-83C3-30C3-3F36F6EF8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DDEB90-2B8B-F99D-FA5E-7BC7C34BAA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53C5E6-E8E0-6094-F4E6-F65B26426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Before going into details of AC, we first introduce the value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ABAD7-CBA3-96F1-7EF6-CE9EB33992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A3C19-72B6-40A6-B51C-68A8F9DF999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571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2FA1C-8A95-1916-2461-05535EA8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3B800B-1E35-6817-3771-19D88AE44F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3FF72B-95C4-BE63-4945-7830F28824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7B1442-21A6-2744-851E-94E0DD3311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A3C19-72B6-40A6-B51C-68A8F9DF999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927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3F547-83F3-7159-187D-C088B3BE8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768E21-5649-985C-FC61-BD071F3FC5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4460D1-075E-2F86-C3AB-55986162D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time allows elaborate why this is a bellman estimation in the long run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BE192-0BDF-E3A9-A545-96C7A0436F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A3C19-72B6-40A6-B51C-68A8F9DF999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310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7BB20-102C-7898-479B-7EBB50278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F692F2-7DCB-38BB-A800-136B3C3204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11956A-6134-4476-F7C9-E83DE00021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40C97-DC8F-FEC0-6115-6D37EDCCB3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A3C19-72B6-40A6-B51C-68A8F9DF999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9280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63775-018D-39FD-1324-A4DF5479A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44CC0F-BB92-8B3F-7FB0-33281562E5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16087A-A0A5-98C3-F2BD-672053F23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D6F03-54F5-344B-C270-514531CF10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A3C19-72B6-40A6-B51C-68A8F9DF999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744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CD1DF-DA24-03D2-FCFC-82B7E1AB7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D31134-F6E3-EE5D-50BD-F7BA4C0AE4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124CF9-A0C0-A891-46FF-05EBE47A31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14830-47C3-9531-5A9A-260004AE8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A3C19-72B6-40A6-B51C-68A8F9DF999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28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C2F89-C48B-1741-F846-64DFBBE1C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7DE4A4-5419-D6C3-9B06-64EA71745B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560FE8-5AD4-2962-2176-0E2490128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18AFA-F5B6-0BD2-71FD-8DE8F8AA2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A3C19-72B6-40A6-B51C-68A8F9DF999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861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5A8A3-BC65-8546-885B-057FF53A4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CCAD8A-EF33-5285-F4B8-FD9C356EAD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28E15D-05EC-0D7C-0DD8-6504BB4A4E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3737E-C51D-D07C-5134-327F54B57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A3C19-72B6-40A6-B51C-68A8F9DF999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22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8F019-F8DE-6D5E-1021-C27BE9F23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3AA18A-2F5C-1D23-783B-93D7ACEDF0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8C4D39-B097-0B91-CAF8-D1EC9DC939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EF6A8-E670-8742-2C39-93863C59E5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24FBF-62C5-AC40-8C1E-66AE20DF10F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11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5A8A3-BC65-8546-885B-057FF53A4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CCAD8A-EF33-5285-F4B8-FD9C356EAD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28E15D-05EC-0D7C-0DD8-6504BB4A4E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3737E-C51D-D07C-5134-327F54B57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A3C19-72B6-40A6-B51C-68A8F9DF999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637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0AF18-0ADC-1547-8BC4-87777B2E1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FB0FCE-BDA7-81FD-7949-F1B10A80D3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1572D7-5085-BFB1-F87E-A01374556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MDP have two characteristics, </a:t>
            </a:r>
          </a:p>
          <a:p>
            <a:pPr marL="228600" indent="-228600">
              <a:buAutoNum type="arabicPeriod"/>
            </a:pPr>
            <a:r>
              <a:rPr lang="en-GB" dirty="0"/>
              <a:t>one is that it is sequential, meaning we make a sequence of decisions, therefore </a:t>
            </a:r>
            <a:r>
              <a:rPr lang="en-GB" dirty="0" err="1"/>
              <a:t>rps</a:t>
            </a:r>
            <a:r>
              <a:rPr lang="en-GB" dirty="0"/>
              <a:t> is not an SDP, bandit is also not an SDP. This means we need to plan in the future, see stock example</a:t>
            </a:r>
          </a:p>
          <a:p>
            <a:pPr marL="228600" indent="-228600">
              <a:buAutoNum type="arabicPeriod"/>
            </a:pPr>
            <a:r>
              <a:rPr lang="en-GB" dirty="0"/>
              <a:t>SDP is also non-greedy, meaning that taking greedy step every step might not be the best thing to do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72E82-2809-8552-B0C9-76DB56D162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A3C19-72B6-40A6-B51C-68A8F9DF999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284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32CCF-2239-1FC5-B976-B48BD34D3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655169-1A88-72AA-64C6-E75A07E55F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5EA601-12B7-DE1A-899D-0B8AC1FB2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Now that we know what SDP means, RL is a data-driven way to solve this problem.</a:t>
            </a:r>
          </a:p>
          <a:p>
            <a:r>
              <a:rPr lang="en-GB" dirty="0"/>
              <a:t>These plots show how RL model the problem. The paradigm has two components: the agent and the environment</a:t>
            </a:r>
            <a:br>
              <a:rPr lang="en-GB" dirty="0"/>
            </a:br>
            <a:r>
              <a:rPr lang="en-GB" dirty="0"/>
              <a:t>At each step, the agent sees an observation and make a decision on what action to take</a:t>
            </a:r>
          </a:p>
          <a:p>
            <a:r>
              <a:rPr lang="en-GB" dirty="0"/>
              <a:t>Which is fed to the environment. The environment then provides a feedback on the effect and the next observation</a:t>
            </a:r>
          </a:p>
          <a:p>
            <a:r>
              <a:rPr lang="en-GB" dirty="0"/>
              <a:t>One example here is the treatment of a patient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41E04-CBD4-B654-1CF4-7342037838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A3C19-72B6-40A6-B51C-68A8F9DF999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02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CA904-ABE3-5526-D77D-EF6DDB999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4A1A6C-CC74-90C9-043B-8800B60A04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DAA4F2-7159-4DBE-9CE6-5BD373192E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Formally, people usually use </a:t>
            </a:r>
            <a:r>
              <a:rPr lang="en-GB" dirty="0" err="1"/>
              <a:t>mdp</a:t>
            </a:r>
            <a:r>
              <a:rPr lang="en-GB" dirty="0"/>
              <a:t> to model an </a:t>
            </a:r>
            <a:r>
              <a:rPr lang="en-GB" dirty="0" err="1"/>
              <a:t>sdp</a:t>
            </a:r>
            <a:endParaRPr lang="en-GB" dirty="0"/>
          </a:p>
          <a:p>
            <a:r>
              <a:rPr lang="en-GB" dirty="0"/>
              <a:t>Here are the notations we are going to use</a:t>
            </a:r>
          </a:p>
          <a:p>
            <a:r>
              <a:rPr lang="en-GB" dirty="0"/>
              <a:t>Continuous action space: vaccine, rotation of steering wheel; discrete action space: buttons on an Atari gaming console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BBC9C-5C41-7F86-0BFA-E84543C7D3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A3C19-72B6-40A6-B51C-68A8F9DF999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603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234D3-5A0C-92BB-E2B4-4EEBB2299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68B063-F044-7B63-0812-D0FC199D08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308C7E-5E37-6EEF-D9D2-098427C692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13470-2CD0-8DC5-2CB0-81C8B814A0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A3C19-72B6-40A6-B51C-68A8F9DF999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326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D1A41-9DCB-8B54-2DEA-0B1FEF7C0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F3F4AD-011A-77B1-0701-53DF5585C6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D1D684-AF30-F670-11F3-2486B419AA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5A6C0-D9D0-BB67-9D35-A8F4887AC7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A3C19-72B6-40A6-B51C-68A8F9DF999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112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03D8B-3942-7383-860F-9EDB171D9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CCC1BD-8912-A6DC-B7B7-A55AA98FF8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BDD978-9F6B-BD1F-3AB1-02B300CAA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Badminton example,</a:t>
            </a:r>
            <a:br>
              <a:rPr lang="en-GB" dirty="0"/>
            </a:br>
            <a:r>
              <a:rPr lang="en-GB" dirty="0"/>
              <a:t>though it sounds silly, but they are very important design choices in real life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D30EE-60BF-18C6-8047-7D4C205C61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A3C19-72B6-40A6-B51C-68A8F9DF999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506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21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4A7B11-2CAB-4B42-B884-37C554C35E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157785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01D43-AFD8-1D49-953F-CFBFAB5C57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4086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72860-2CDD-AA4B-85A0-A27EEB60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C5D3F-38EC-2A46-AFA7-1682BD471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4579-8E2C-CF47-8E9A-88D8198DBDF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3A6346-90C1-644D-98B7-201D813D33E4}"/>
              </a:ext>
            </a:extLst>
          </p:cNvPr>
          <p:cNvSpPr/>
          <p:nvPr userDrawn="1"/>
        </p:nvSpPr>
        <p:spPr>
          <a:xfrm>
            <a:off x="9767888" y="5157787"/>
            <a:ext cx="2424112" cy="17002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478432-D550-5C43-9A4D-169065E7D6FA}"/>
              </a:ext>
            </a:extLst>
          </p:cNvPr>
          <p:cNvSpPr/>
          <p:nvPr userDrawn="1"/>
        </p:nvSpPr>
        <p:spPr>
          <a:xfrm>
            <a:off x="0" y="5157787"/>
            <a:ext cx="9767888" cy="1700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E8EE7-F766-6248-AE0B-679BBC4B2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7" y="5229026"/>
            <a:ext cx="7015403" cy="953452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F7ED6-4AB1-F040-964D-BF597D45E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6250936"/>
            <a:ext cx="6719888" cy="49928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A0BBAF2-A335-6B4A-A5A7-8605FB2C7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32144" y="5802609"/>
            <a:ext cx="1695600" cy="41057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160E460-581E-A341-9565-4DB63A0272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757" y="499288"/>
            <a:ext cx="2014683" cy="72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9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walking on a city street&#10;&#10;Description automatically generated">
            <a:extLst>
              <a:ext uri="{FF2B5EF4-FFF2-40B4-BE49-F238E27FC236}">
                <a16:creationId xmlns:a16="http://schemas.microsoft.com/office/drawing/2014/main" id="{697507F4-2F00-C144-A396-29D0490A6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448" b="12448"/>
          <a:stretch/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019A5A0-9EC8-5E45-A196-122A1FA4E34D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rgbClr val="B0108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72860-2CDD-AA4B-85A0-A27EEB60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409560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3A6346-90C1-644D-98B7-201D813D33E4}"/>
              </a:ext>
            </a:extLst>
          </p:cNvPr>
          <p:cNvSpPr/>
          <p:nvPr userDrawn="1"/>
        </p:nvSpPr>
        <p:spPr>
          <a:xfrm>
            <a:off x="9767889" y="5157787"/>
            <a:ext cx="2424112" cy="1700212"/>
          </a:xfrm>
          <a:prstGeom prst="rect">
            <a:avLst/>
          </a:prstGeom>
          <a:solidFill>
            <a:srgbClr val="A819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E8EE7-F766-6248-AE0B-679BBC4B2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1700213"/>
            <a:ext cx="9144000" cy="1413264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F7ED6-4AB1-F040-964D-BF597D45E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436985"/>
            <a:ext cx="9144000" cy="1511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A0BBAF2-A335-6B4A-A5A7-8605FB2C74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32145" y="5802608"/>
            <a:ext cx="1695600" cy="41057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A044C43-A7AA-3449-A8EF-3B31DA6575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757" y="499288"/>
            <a:ext cx="2014683" cy="72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sitting at a table in a room&#10;&#10;Description automatically generated">
            <a:extLst>
              <a:ext uri="{FF2B5EF4-FFF2-40B4-BE49-F238E27FC236}">
                <a16:creationId xmlns:a16="http://schemas.microsoft.com/office/drawing/2014/main" id="{903D474B-62C5-AD4F-93E1-F2C26453A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644" r="10939" b="56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478432-D550-5C43-9A4D-169065E7D6FA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rgbClr val="B0108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72860-2CDD-AA4B-85A0-A27EEB60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410797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3A6346-90C1-644D-98B7-201D813D33E4}"/>
              </a:ext>
            </a:extLst>
          </p:cNvPr>
          <p:cNvSpPr/>
          <p:nvPr userDrawn="1"/>
        </p:nvSpPr>
        <p:spPr>
          <a:xfrm>
            <a:off x="9767889" y="5157787"/>
            <a:ext cx="2424112" cy="17002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E8EE7-F766-6248-AE0B-679BBC4B2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1700213"/>
            <a:ext cx="9144000" cy="1413264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F7ED6-4AB1-F040-964D-BF597D45E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436985"/>
            <a:ext cx="9144000" cy="1511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A0BBAF2-A335-6B4A-A5A7-8605FB2C74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32145" y="5802608"/>
            <a:ext cx="1695600" cy="41057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A044C43-A7AA-3449-A8EF-3B31DA6575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757" y="499288"/>
            <a:ext cx="2014683" cy="72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84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CA Titl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096280-1753-A346-9C20-62B8790A5E18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C7CD9E9-B960-2F44-97BB-37C025E642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9288" y="551205"/>
            <a:ext cx="3529012" cy="72133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72860-2CDD-AA4B-85A0-A27EEB60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414898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3A6346-90C1-644D-98B7-201D813D33E4}"/>
              </a:ext>
            </a:extLst>
          </p:cNvPr>
          <p:cNvSpPr/>
          <p:nvPr userDrawn="1"/>
        </p:nvSpPr>
        <p:spPr>
          <a:xfrm>
            <a:off x="9767889" y="5157787"/>
            <a:ext cx="2424112" cy="1700212"/>
          </a:xfrm>
          <a:prstGeom prst="rect">
            <a:avLst/>
          </a:prstGeom>
          <a:solidFill>
            <a:srgbClr val="474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E8EE7-F766-6248-AE0B-679BBC4B2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1700213"/>
            <a:ext cx="9144000" cy="1413264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F7ED6-4AB1-F040-964D-BF597D45E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436985"/>
            <a:ext cx="9144000" cy="1511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B010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A0BBAF2-A335-6B4A-A5A7-8605FB2C74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32145" y="5802608"/>
            <a:ext cx="1695600" cy="41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48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CA Titl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096280-1753-A346-9C20-62B8790A5E18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C7CD9E9-B960-2F44-97BB-37C025E642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9288" y="551205"/>
            <a:ext cx="3529012" cy="72133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72860-2CDD-AA4B-85A0-A27EEB60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414898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3A6346-90C1-644D-98B7-201D813D33E4}"/>
              </a:ext>
            </a:extLst>
          </p:cNvPr>
          <p:cNvSpPr/>
          <p:nvPr userDrawn="1"/>
        </p:nvSpPr>
        <p:spPr>
          <a:xfrm>
            <a:off x="9767889" y="5157787"/>
            <a:ext cx="2424112" cy="17002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E8EE7-F766-6248-AE0B-679BBC4B2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1700213"/>
            <a:ext cx="9144000" cy="1413264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F7ED6-4AB1-F040-964D-BF597D45E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436985"/>
            <a:ext cx="9144000" cy="1511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A0BBAF2-A335-6B4A-A5A7-8605FB2C74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32145" y="5802608"/>
            <a:ext cx="1695600" cy="41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99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CA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096280-1753-A346-9C20-62B8790A5E18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70A813A-F247-4243-BD6C-E403B698E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914" y="542473"/>
            <a:ext cx="3501686" cy="71575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72860-2CDD-AA4B-85A0-A27EEB60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400582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3A6346-90C1-644D-98B7-201D813D33E4}"/>
              </a:ext>
            </a:extLst>
          </p:cNvPr>
          <p:cNvSpPr/>
          <p:nvPr userDrawn="1"/>
        </p:nvSpPr>
        <p:spPr>
          <a:xfrm>
            <a:off x="9767889" y="5157787"/>
            <a:ext cx="2424112" cy="1700212"/>
          </a:xfrm>
          <a:prstGeom prst="rect">
            <a:avLst/>
          </a:prstGeom>
          <a:solidFill>
            <a:srgbClr val="474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E8EE7-F766-6248-AE0B-679BBC4B2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1700213"/>
            <a:ext cx="9144000" cy="1413264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47474A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F7ED6-4AB1-F040-964D-BF597D45E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436985"/>
            <a:ext cx="9144000" cy="1511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A0BBAF2-A335-6B4A-A5A7-8605FB2C74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32145" y="5802608"/>
            <a:ext cx="1695600" cy="41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18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096280-1753-A346-9C20-62B8790A5E18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70A813A-F247-4243-BD6C-E403B698E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168"/>
          <a:stretch/>
        </p:blipFill>
        <p:spPr>
          <a:xfrm>
            <a:off x="663914" y="542473"/>
            <a:ext cx="1990076" cy="71575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72860-2CDD-AA4B-85A0-A27EEB60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400582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3A6346-90C1-644D-98B7-201D813D33E4}"/>
              </a:ext>
            </a:extLst>
          </p:cNvPr>
          <p:cNvSpPr/>
          <p:nvPr userDrawn="1"/>
        </p:nvSpPr>
        <p:spPr>
          <a:xfrm>
            <a:off x="9767889" y="5157787"/>
            <a:ext cx="2424112" cy="17002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E8EE7-F766-6248-AE0B-679BBC4B28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700213"/>
            <a:ext cx="9144000" cy="1413264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Example Partner Logo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F7ED6-4AB1-F040-964D-BF597D45E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436985"/>
            <a:ext cx="9144000" cy="1511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A0BBAF2-A335-6B4A-A5A7-8605FB2C74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32145" y="5802608"/>
            <a:ext cx="1695600" cy="41057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1C2142-E77A-EC44-AC37-ECFB8A34BD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54351" y="542473"/>
            <a:ext cx="2542478" cy="60610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883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096280-1753-A346-9C20-62B8790A5E18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4A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3A6346-90C1-644D-98B7-201D813D33E4}"/>
              </a:ext>
            </a:extLst>
          </p:cNvPr>
          <p:cNvSpPr/>
          <p:nvPr userDrawn="1"/>
        </p:nvSpPr>
        <p:spPr>
          <a:xfrm>
            <a:off x="9767889" y="5157787"/>
            <a:ext cx="2424112" cy="1700212"/>
          </a:xfrm>
          <a:prstGeom prst="rect">
            <a:avLst/>
          </a:prstGeom>
          <a:solidFill>
            <a:srgbClr val="008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A0BBAF2-A335-6B4A-A5A7-8605FB2C7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32145" y="5802608"/>
            <a:ext cx="1695600" cy="41057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A044C43-A7AA-3449-A8EF-3B31DA6575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757" y="499288"/>
            <a:ext cx="2014683" cy="72734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E29E290-BAD2-034D-B99E-6CA98D43415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0300" y="2654300"/>
            <a:ext cx="99314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0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096280-1753-A346-9C20-62B8790A5E18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72860-2CDD-AA4B-85A0-A27EEB60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414898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3A6346-90C1-644D-98B7-201D813D33E4}"/>
              </a:ext>
            </a:extLst>
          </p:cNvPr>
          <p:cNvSpPr/>
          <p:nvPr userDrawn="1"/>
        </p:nvSpPr>
        <p:spPr>
          <a:xfrm>
            <a:off x="9767889" y="5157787"/>
            <a:ext cx="2424112" cy="17002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F7ED6-4AB1-F040-964D-BF597D45E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436986"/>
            <a:ext cx="9144000" cy="90569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A0BBAF2-A335-6B4A-A5A7-8605FB2C7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32145" y="5802608"/>
            <a:ext cx="1695600" cy="41057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A044C43-A7AA-3449-A8EF-3B31DA6575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757" y="499288"/>
            <a:ext cx="2014683" cy="72734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509E837-EECE-4843-8D15-91F0F1648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754"/>
          <a:stretch/>
        </p:blipFill>
        <p:spPr>
          <a:xfrm>
            <a:off x="428263" y="2204720"/>
            <a:ext cx="5006834" cy="9056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F681AA-B0B4-9A45-AB1A-B048E9BC092F}"/>
              </a:ext>
            </a:extLst>
          </p:cNvPr>
          <p:cNvSpPr txBox="1"/>
          <p:nvPr userDrawn="1"/>
        </p:nvSpPr>
        <p:spPr>
          <a:xfrm>
            <a:off x="623888" y="4294287"/>
            <a:ext cx="4348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us</a:t>
            </a:r>
          </a:p>
          <a:p>
            <a:r>
              <a:rPr lang="en-GB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sz="1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imperialdyson</a:t>
            </a:r>
            <a:endParaRPr lang="en-GB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imperial.ac.uk</a:t>
            </a:r>
            <a:r>
              <a:rPr lang="en-GB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/design-engineering</a:t>
            </a:r>
          </a:p>
        </p:txBody>
      </p:sp>
    </p:spTree>
    <p:extLst>
      <p:ext uri="{BB962C8B-B14F-4D97-AF65-F5344CB8AC3E}">
        <p14:creationId xmlns:p14="http://schemas.microsoft.com/office/powerpoint/2010/main" val="694812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8EE7-F766-6248-AE0B-679BBC4B28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700213"/>
            <a:ext cx="9144000" cy="1413264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“Logic will take you from A to B, imagination will take you everywhere”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F7ED6-4AB1-F040-964D-BF597D45E3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436985"/>
            <a:ext cx="9144000" cy="1511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Albert Einstein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89D72C-9AAD-5B46-802A-B40864B14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9988" y="6431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48D4579-8E2C-CF47-8E9A-88D8198DB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43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98189-078C-EE41-94B3-DCB3D35C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2"/>
            <a:ext cx="10944225" cy="4492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0A44F-F19C-9443-B0A7-BDFDF610A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261640"/>
            <a:ext cx="10944224" cy="4975647"/>
          </a:xfrm>
        </p:spPr>
        <p:txBody>
          <a:bodyPr>
            <a:normAutofit/>
          </a:bodyPr>
          <a:lstStyle>
            <a:lvl1pPr>
              <a:defRPr sz="2000"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686F5-0D4A-E14E-B8F9-41E19A6F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55BBC-7ED2-D749-97F8-F7190D5B3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4579-8E2C-CF47-8E9A-88D8198DB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72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m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690B63-88BA-CD44-8447-2483ABF2F6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478432-D550-5C43-9A4D-169065E7D6FA}"/>
              </a:ext>
            </a:extLst>
          </p:cNvPr>
          <p:cNvSpPr/>
          <p:nvPr userDrawn="1"/>
        </p:nvSpPr>
        <p:spPr>
          <a:xfrm>
            <a:off x="7319963" y="0"/>
            <a:ext cx="4883944" cy="6858000"/>
          </a:xfrm>
          <a:prstGeom prst="rect">
            <a:avLst/>
          </a:prstGeom>
          <a:solidFill>
            <a:srgbClr val="D952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4A7B11-2CAB-4B42-B884-37C554C35E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907" y="1"/>
            <a:ext cx="733187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E8EE7-F766-6248-AE0B-679BBC4B2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847" y="1700213"/>
            <a:ext cx="3860081" cy="1438974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F7ED6-4AB1-F040-964D-BF597D45E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7848" y="3440020"/>
            <a:ext cx="3860080" cy="1511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D005491-C68D-6A44-A3D8-EB1A1B455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757" y="499288"/>
            <a:ext cx="2014683" cy="7273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4642DF-E20F-C049-AFBA-347D3D376FE4}"/>
              </a:ext>
            </a:extLst>
          </p:cNvPr>
          <p:cNvSpPr/>
          <p:nvPr userDrawn="1"/>
        </p:nvSpPr>
        <p:spPr>
          <a:xfrm>
            <a:off x="9767889" y="5157787"/>
            <a:ext cx="2424112" cy="17002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663B524-8076-9341-BDD3-1343538BF4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32145" y="5802608"/>
            <a:ext cx="1695600" cy="41057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93832AD-5D84-0847-8CFC-B300A8FC7C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7252" y="620713"/>
            <a:ext cx="2014683" cy="72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85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CC9AB5-E458-0B40-9ACB-BA1CBF7C0C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98189-078C-EE41-94B3-DCB3D35C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2"/>
            <a:ext cx="10944225" cy="449263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0A44F-F19C-9443-B0A7-BDFDF610A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261640"/>
            <a:ext cx="10944226" cy="4975647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686F5-0D4A-E14E-B8F9-41E19A6F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55BBC-7ED2-D749-97F8-F7190D5B3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8D4579-8E2C-CF47-8E9A-88D8198DBD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E6D911-A46F-B74A-B203-FAACCA2E1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812" y="6470618"/>
            <a:ext cx="1200133" cy="29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59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686F5-0D4A-E14E-B8F9-41E19A6F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55BBC-7ED2-D749-97F8-F7190D5B3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4579-8E2C-CF47-8E9A-88D8198DBDF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0788D5-4388-514A-A94C-64FC162462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3452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463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7C53D-C727-B94D-83D9-158C46F0FD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276936"/>
            <a:ext cx="6519034" cy="4960352"/>
          </a:xfrm>
        </p:spPr>
        <p:txBody>
          <a:bodyPr>
            <a:normAutofit/>
          </a:bodyPr>
          <a:lstStyle>
            <a:lvl1pPr>
              <a:defRPr sz="2000">
                <a:solidFill>
                  <a:srgbClr val="47474A"/>
                </a:solidFill>
              </a:defRPr>
            </a:lvl1pPr>
            <a:lvl2pPr>
              <a:defRPr sz="1800">
                <a:solidFill>
                  <a:srgbClr val="47474A"/>
                </a:solidFill>
              </a:defRPr>
            </a:lvl2pPr>
            <a:lvl3pPr>
              <a:defRPr sz="1600">
                <a:solidFill>
                  <a:srgbClr val="47474A"/>
                </a:solidFill>
              </a:defRPr>
            </a:lvl3pPr>
            <a:lvl4pPr>
              <a:defRPr sz="1400">
                <a:solidFill>
                  <a:srgbClr val="47474A"/>
                </a:solidFill>
              </a:defRPr>
            </a:lvl4pPr>
            <a:lvl5pPr>
              <a:defRPr sz="1400">
                <a:solidFill>
                  <a:srgbClr val="47474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AAC55-18ED-0342-8609-C09E9EEDE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9962" y="1276937"/>
            <a:ext cx="4253153" cy="4960352"/>
          </a:xfrm>
        </p:spPr>
        <p:txBody>
          <a:bodyPr>
            <a:normAutofit/>
          </a:bodyPr>
          <a:lstStyle>
            <a:lvl1pPr>
              <a:defRPr sz="2000">
                <a:solidFill>
                  <a:srgbClr val="47474A"/>
                </a:solidFill>
              </a:defRPr>
            </a:lvl1pPr>
            <a:lvl2pPr>
              <a:defRPr sz="1800">
                <a:solidFill>
                  <a:srgbClr val="47474A"/>
                </a:solidFill>
              </a:defRPr>
            </a:lvl2pPr>
            <a:lvl3pPr>
              <a:defRPr sz="1600">
                <a:solidFill>
                  <a:srgbClr val="47474A"/>
                </a:solidFill>
              </a:defRPr>
            </a:lvl3pPr>
            <a:lvl4pPr>
              <a:defRPr sz="1400">
                <a:solidFill>
                  <a:srgbClr val="47474A"/>
                </a:solidFill>
              </a:defRPr>
            </a:lvl4pPr>
            <a:lvl5pPr>
              <a:defRPr sz="1400">
                <a:solidFill>
                  <a:srgbClr val="47474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DA0B7-E817-914A-B8ED-D0EFB24D0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19AE4-DC07-3949-9A8C-5701B7F1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4579-8E2C-CF47-8E9A-88D8198DBD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6A6FDC6-D644-1E4A-B89F-DF349E589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2"/>
            <a:ext cx="10944225" cy="449263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15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7C53D-C727-B94D-83D9-158C46F0FD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276936"/>
            <a:ext cx="6519034" cy="4960352"/>
          </a:xfrm>
        </p:spPr>
        <p:txBody>
          <a:bodyPr>
            <a:normAutofit/>
          </a:bodyPr>
          <a:lstStyle>
            <a:lvl1pPr>
              <a:defRPr sz="2000">
                <a:solidFill>
                  <a:srgbClr val="47474A"/>
                </a:solidFill>
              </a:defRPr>
            </a:lvl1pPr>
            <a:lvl2pPr>
              <a:defRPr sz="1800">
                <a:solidFill>
                  <a:srgbClr val="47474A"/>
                </a:solidFill>
              </a:defRPr>
            </a:lvl2pPr>
            <a:lvl3pPr>
              <a:defRPr sz="1600">
                <a:solidFill>
                  <a:srgbClr val="47474A"/>
                </a:solidFill>
              </a:defRPr>
            </a:lvl3pPr>
            <a:lvl4pPr>
              <a:defRPr sz="1400">
                <a:solidFill>
                  <a:srgbClr val="47474A"/>
                </a:solidFill>
              </a:defRPr>
            </a:lvl4pPr>
            <a:lvl5pPr>
              <a:defRPr sz="1400">
                <a:solidFill>
                  <a:srgbClr val="47474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DA0B7-E817-914A-B8ED-D0EFB24D0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19AE4-DC07-3949-9A8C-5701B7F1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4579-8E2C-CF47-8E9A-88D8198DBD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6A6FDC6-D644-1E4A-B89F-DF349E589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20712"/>
            <a:ext cx="6519034" cy="449263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5D62D5F-F627-4C43-B36F-9FB1767BC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22515" y="634126"/>
            <a:ext cx="4873665" cy="275418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47474A"/>
                </a:solidFill>
              </a:defRPr>
            </a:lvl1pPr>
            <a:lvl2pPr>
              <a:defRPr sz="1800">
                <a:solidFill>
                  <a:srgbClr val="47474A"/>
                </a:solidFill>
              </a:defRPr>
            </a:lvl2pPr>
            <a:lvl3pPr>
              <a:defRPr sz="1600">
                <a:solidFill>
                  <a:srgbClr val="47474A"/>
                </a:solidFill>
              </a:defRPr>
            </a:lvl3pPr>
            <a:lvl4pPr>
              <a:defRPr sz="1400">
                <a:solidFill>
                  <a:srgbClr val="47474A"/>
                </a:solidFill>
              </a:defRPr>
            </a:lvl4pPr>
            <a:lvl5pPr>
              <a:defRPr sz="1400">
                <a:solidFill>
                  <a:srgbClr val="47474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D41C05C-AC7C-0347-81E3-5E0BFBDEFF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322516" y="3487392"/>
            <a:ext cx="4873665" cy="275418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47474A"/>
                </a:solidFill>
              </a:defRPr>
            </a:lvl1pPr>
            <a:lvl2pPr>
              <a:defRPr sz="1800">
                <a:solidFill>
                  <a:srgbClr val="47474A"/>
                </a:solidFill>
              </a:defRPr>
            </a:lvl2pPr>
            <a:lvl3pPr>
              <a:defRPr sz="1600">
                <a:solidFill>
                  <a:srgbClr val="47474A"/>
                </a:solidFill>
              </a:defRPr>
            </a:lvl3pPr>
            <a:lvl4pPr>
              <a:defRPr sz="1400">
                <a:solidFill>
                  <a:srgbClr val="47474A"/>
                </a:solidFill>
              </a:defRPr>
            </a:lvl4pPr>
            <a:lvl5pPr>
              <a:defRPr sz="1400">
                <a:solidFill>
                  <a:srgbClr val="47474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06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7C53D-C727-B94D-83D9-158C46F0FD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276936"/>
            <a:ext cx="5373688" cy="4960352"/>
          </a:xfrm>
        </p:spPr>
        <p:txBody>
          <a:bodyPr>
            <a:normAutofit/>
          </a:bodyPr>
          <a:lstStyle>
            <a:lvl1pPr>
              <a:defRPr sz="2000">
                <a:solidFill>
                  <a:srgbClr val="47474A"/>
                </a:solidFill>
              </a:defRPr>
            </a:lvl1pPr>
            <a:lvl2pPr>
              <a:defRPr sz="1800">
                <a:solidFill>
                  <a:srgbClr val="47474A"/>
                </a:solidFill>
              </a:defRPr>
            </a:lvl2pPr>
            <a:lvl3pPr>
              <a:defRPr sz="1600">
                <a:solidFill>
                  <a:srgbClr val="47474A"/>
                </a:solidFill>
              </a:defRPr>
            </a:lvl3pPr>
            <a:lvl4pPr>
              <a:defRPr sz="1400">
                <a:solidFill>
                  <a:srgbClr val="47474A"/>
                </a:solidFill>
              </a:defRPr>
            </a:lvl4pPr>
            <a:lvl5pPr>
              <a:defRPr sz="1400">
                <a:solidFill>
                  <a:srgbClr val="47474A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AAC55-18ED-0342-8609-C09E9EEDE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4354" y="1276937"/>
            <a:ext cx="5338762" cy="4960352"/>
          </a:xfrm>
        </p:spPr>
        <p:txBody>
          <a:bodyPr>
            <a:normAutofit/>
          </a:bodyPr>
          <a:lstStyle>
            <a:lvl1pPr>
              <a:defRPr sz="2000">
                <a:solidFill>
                  <a:srgbClr val="47474A"/>
                </a:solidFill>
              </a:defRPr>
            </a:lvl1pPr>
            <a:lvl2pPr>
              <a:defRPr sz="1800">
                <a:solidFill>
                  <a:srgbClr val="47474A"/>
                </a:solidFill>
              </a:defRPr>
            </a:lvl2pPr>
            <a:lvl3pPr>
              <a:defRPr sz="1600">
                <a:solidFill>
                  <a:srgbClr val="47474A"/>
                </a:solidFill>
              </a:defRPr>
            </a:lvl3pPr>
            <a:lvl4pPr>
              <a:defRPr sz="1400">
                <a:solidFill>
                  <a:srgbClr val="47474A"/>
                </a:solidFill>
              </a:defRPr>
            </a:lvl4pPr>
            <a:lvl5pPr>
              <a:defRPr sz="1400">
                <a:solidFill>
                  <a:srgbClr val="47474A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DA0B7-E817-914A-B8ED-D0EFB24D0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19AE4-DC07-3949-9A8C-5701B7F1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4579-8E2C-CF47-8E9A-88D8198DBD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6A6FDC6-D644-1E4A-B89F-DF349E589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2"/>
            <a:ext cx="10944225" cy="449263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040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7C53D-C727-B94D-83D9-158C46F0FD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276936"/>
            <a:ext cx="5313774" cy="4960352"/>
          </a:xfrm>
        </p:spPr>
        <p:txBody>
          <a:bodyPr>
            <a:normAutofit/>
          </a:bodyPr>
          <a:lstStyle>
            <a:lvl1pPr>
              <a:defRPr sz="2000">
                <a:solidFill>
                  <a:srgbClr val="47474A"/>
                </a:solidFill>
              </a:defRPr>
            </a:lvl1pPr>
            <a:lvl2pPr>
              <a:defRPr sz="1800">
                <a:solidFill>
                  <a:srgbClr val="47474A"/>
                </a:solidFill>
              </a:defRPr>
            </a:lvl2pPr>
            <a:lvl3pPr>
              <a:defRPr sz="1600">
                <a:solidFill>
                  <a:srgbClr val="47474A"/>
                </a:solidFill>
              </a:defRPr>
            </a:lvl3pPr>
            <a:lvl4pPr>
              <a:defRPr sz="1400">
                <a:solidFill>
                  <a:srgbClr val="47474A"/>
                </a:solidFill>
              </a:defRPr>
            </a:lvl4pPr>
            <a:lvl5pPr>
              <a:defRPr sz="1400">
                <a:solidFill>
                  <a:srgbClr val="47474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DA0B7-E817-914A-B8ED-D0EFB24D0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19AE4-DC07-3949-9A8C-5701B7F1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4579-8E2C-CF47-8E9A-88D8198DBD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6A6FDC6-D644-1E4A-B89F-DF349E589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20712"/>
            <a:ext cx="5313774" cy="449263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6905DE-99DE-4740-8D9A-3E5FA75970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345238"/>
          </a:xfrm>
        </p:spPr>
        <p:txBody>
          <a:bodyPr/>
          <a:lstStyle/>
          <a:p>
            <a:endParaRPr lang="en-GB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0A34CE59-5061-724B-A8B4-5436B4EBF4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1619" y="6432257"/>
            <a:ext cx="658812" cy="31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06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7C53D-C727-B94D-83D9-158C46F0FD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54339" y="1279813"/>
            <a:ext cx="5313774" cy="4960352"/>
          </a:xfrm>
        </p:spPr>
        <p:txBody>
          <a:bodyPr>
            <a:normAutofit/>
          </a:bodyPr>
          <a:lstStyle>
            <a:lvl1pPr>
              <a:defRPr sz="2000">
                <a:solidFill>
                  <a:srgbClr val="47474A"/>
                </a:solidFill>
              </a:defRPr>
            </a:lvl1pPr>
            <a:lvl2pPr>
              <a:defRPr sz="1800">
                <a:solidFill>
                  <a:srgbClr val="47474A"/>
                </a:solidFill>
              </a:defRPr>
            </a:lvl2pPr>
            <a:lvl3pPr>
              <a:defRPr sz="1600">
                <a:solidFill>
                  <a:srgbClr val="47474A"/>
                </a:solidFill>
              </a:defRPr>
            </a:lvl3pPr>
            <a:lvl4pPr>
              <a:defRPr sz="1400">
                <a:solidFill>
                  <a:srgbClr val="47474A"/>
                </a:solidFill>
              </a:defRPr>
            </a:lvl4pPr>
            <a:lvl5pPr>
              <a:defRPr sz="1400">
                <a:solidFill>
                  <a:srgbClr val="47474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DA0B7-E817-914A-B8ED-D0EFB24D0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19AE4-DC07-3949-9A8C-5701B7F1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4579-8E2C-CF47-8E9A-88D8198DBD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6A6FDC6-D644-1E4A-B89F-DF349E589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339" y="623589"/>
            <a:ext cx="5313774" cy="449263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6905DE-99DE-4740-8D9A-3E5FA75970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7"/>
            <a:ext cx="6096000" cy="63452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027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7C53D-C727-B94D-83D9-158C46F0FD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54339" y="1279813"/>
            <a:ext cx="5313774" cy="4960352"/>
          </a:xfrm>
        </p:spPr>
        <p:txBody>
          <a:bodyPr>
            <a:normAutofit/>
          </a:bodyPr>
          <a:lstStyle>
            <a:lvl1pPr>
              <a:defRPr sz="2000">
                <a:solidFill>
                  <a:srgbClr val="47474A"/>
                </a:solidFill>
              </a:defRPr>
            </a:lvl1pPr>
            <a:lvl2pPr>
              <a:defRPr sz="1800">
                <a:solidFill>
                  <a:srgbClr val="47474A"/>
                </a:solidFill>
              </a:defRPr>
            </a:lvl2pPr>
            <a:lvl3pPr>
              <a:defRPr sz="1600">
                <a:solidFill>
                  <a:srgbClr val="47474A"/>
                </a:solidFill>
              </a:defRPr>
            </a:lvl3pPr>
            <a:lvl4pPr>
              <a:defRPr sz="1400">
                <a:solidFill>
                  <a:srgbClr val="47474A"/>
                </a:solidFill>
              </a:defRPr>
            </a:lvl4pPr>
            <a:lvl5pPr>
              <a:defRPr sz="1400">
                <a:solidFill>
                  <a:srgbClr val="47474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DA0B7-E817-914A-B8ED-D0EFB24D0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19AE4-DC07-3949-9A8C-5701B7F1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4579-8E2C-CF47-8E9A-88D8198DBD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6A6FDC6-D644-1E4A-B89F-DF349E589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339" y="623589"/>
            <a:ext cx="5313774" cy="449263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6905DE-99DE-4740-8D9A-3E5FA75970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7"/>
            <a:ext cx="6096000" cy="63452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0270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82E64-0B10-014B-B8F8-FDD1E5B55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814" y="2080308"/>
            <a:ext cx="5338762" cy="4109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47474A"/>
                </a:solidFill>
              </a:defRPr>
            </a:lvl1pPr>
            <a:lvl2pPr>
              <a:defRPr sz="1800">
                <a:solidFill>
                  <a:srgbClr val="47474A"/>
                </a:solidFill>
              </a:defRPr>
            </a:lvl2pPr>
            <a:lvl3pPr>
              <a:defRPr sz="1600">
                <a:solidFill>
                  <a:srgbClr val="47474A"/>
                </a:solidFill>
              </a:defRPr>
            </a:lvl3pPr>
            <a:lvl4pPr>
              <a:defRPr sz="1400">
                <a:solidFill>
                  <a:srgbClr val="47474A"/>
                </a:solidFill>
              </a:defRPr>
            </a:lvl4pPr>
            <a:lvl5pPr>
              <a:defRPr sz="1400">
                <a:solidFill>
                  <a:srgbClr val="47474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BFA916-FF64-2844-84CA-F922CCEF2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251732"/>
            <a:ext cx="5360987" cy="70758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2469E2-8661-8348-A40B-D626F4329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80308"/>
            <a:ext cx="5360988" cy="4109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47474A"/>
                </a:solidFill>
              </a:defRPr>
            </a:lvl1pPr>
            <a:lvl2pPr>
              <a:defRPr sz="1800">
                <a:solidFill>
                  <a:srgbClr val="47474A"/>
                </a:solidFill>
              </a:defRPr>
            </a:lvl2pPr>
            <a:lvl3pPr>
              <a:defRPr sz="1600">
                <a:solidFill>
                  <a:srgbClr val="47474A"/>
                </a:solidFill>
              </a:defRPr>
            </a:lvl3pPr>
            <a:lvl4pPr>
              <a:defRPr sz="1400">
                <a:solidFill>
                  <a:srgbClr val="47474A"/>
                </a:solidFill>
              </a:defRPr>
            </a:lvl4pPr>
            <a:lvl5pPr>
              <a:defRPr sz="1400">
                <a:solidFill>
                  <a:srgbClr val="47474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F38D69-8CD4-D749-A424-7080F486B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9DD55A-1BBB-F348-A694-EA46FA140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4579-8E2C-CF47-8E9A-88D8198DBDF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5ED638-4A3E-A542-A51F-52BA76F34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2"/>
            <a:ext cx="10944225" cy="449263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5B2F1E3-E113-3C41-97E5-6105A25CF5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5" y="1246065"/>
            <a:ext cx="5360987" cy="70758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45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iso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34048-34D0-254E-9687-3A1392A03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278043"/>
            <a:ext cx="3379786" cy="42216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82E64-0B10-014B-B8F8-FDD1E5B55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507" y="4120356"/>
            <a:ext cx="3379786" cy="2074863"/>
          </a:xfrm>
        </p:spPr>
        <p:txBody>
          <a:bodyPr>
            <a:normAutofit/>
          </a:bodyPr>
          <a:lstStyle>
            <a:lvl1pPr>
              <a:defRPr sz="1600">
                <a:solidFill>
                  <a:srgbClr val="47474A"/>
                </a:solidFill>
              </a:defRPr>
            </a:lvl1pPr>
            <a:lvl2pPr>
              <a:defRPr sz="1400">
                <a:solidFill>
                  <a:srgbClr val="47474A"/>
                </a:solidFill>
              </a:defRPr>
            </a:lvl2pPr>
            <a:lvl3pPr>
              <a:defRPr sz="1200">
                <a:solidFill>
                  <a:srgbClr val="47474A"/>
                </a:solidFill>
              </a:defRPr>
            </a:lvl3pPr>
            <a:lvl4pPr>
              <a:defRPr sz="1100">
                <a:solidFill>
                  <a:srgbClr val="47474A"/>
                </a:solidFill>
              </a:defRPr>
            </a:lvl4pPr>
            <a:lvl5pPr>
              <a:defRPr sz="1100">
                <a:solidFill>
                  <a:srgbClr val="47474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F38D69-8CD4-D749-A424-7080F486B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9DD55A-1BBB-F348-A694-EA46FA140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4579-8E2C-CF47-8E9A-88D8198DBDF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5ED638-4A3E-A542-A51F-52BA76F34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20712"/>
            <a:ext cx="10944225" cy="449263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89EA401-8404-5B42-8717-CD4EBC20E89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8507" y="1908280"/>
            <a:ext cx="3379786" cy="2074863"/>
          </a:xfrm>
        </p:spPr>
        <p:txBody>
          <a:bodyPr>
            <a:normAutofit/>
          </a:bodyPr>
          <a:lstStyle>
            <a:lvl1pPr>
              <a:defRPr sz="1600">
                <a:solidFill>
                  <a:srgbClr val="47474A"/>
                </a:solidFill>
              </a:defRPr>
            </a:lvl1pPr>
            <a:lvl2pPr>
              <a:defRPr sz="1400">
                <a:solidFill>
                  <a:srgbClr val="47474A"/>
                </a:solidFill>
              </a:defRPr>
            </a:lvl2pPr>
            <a:lvl3pPr>
              <a:defRPr sz="1200">
                <a:solidFill>
                  <a:srgbClr val="47474A"/>
                </a:solidFill>
              </a:defRPr>
            </a:lvl3pPr>
            <a:lvl4pPr>
              <a:defRPr sz="1100">
                <a:solidFill>
                  <a:srgbClr val="47474A"/>
                </a:solidFill>
              </a:defRPr>
            </a:lvl4pPr>
            <a:lvl5pPr>
              <a:defRPr sz="1100">
                <a:solidFill>
                  <a:srgbClr val="47474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925ACF3-E87D-BB4F-9991-4D9B089AB13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406107" y="1278044"/>
            <a:ext cx="3379786" cy="42216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E6FB52C1-DFE2-134C-BDCA-F7DF241389F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406107" y="4114799"/>
            <a:ext cx="3379786" cy="2074863"/>
          </a:xfrm>
        </p:spPr>
        <p:txBody>
          <a:bodyPr>
            <a:normAutofit/>
          </a:bodyPr>
          <a:lstStyle>
            <a:lvl1pPr>
              <a:defRPr sz="1600">
                <a:solidFill>
                  <a:srgbClr val="47474A"/>
                </a:solidFill>
              </a:defRPr>
            </a:lvl1pPr>
            <a:lvl2pPr>
              <a:defRPr sz="1400">
                <a:solidFill>
                  <a:srgbClr val="47474A"/>
                </a:solidFill>
              </a:defRPr>
            </a:lvl2pPr>
            <a:lvl3pPr>
              <a:defRPr sz="1200">
                <a:solidFill>
                  <a:srgbClr val="47474A"/>
                </a:solidFill>
              </a:defRPr>
            </a:lvl3pPr>
            <a:lvl4pPr>
              <a:defRPr sz="1100">
                <a:solidFill>
                  <a:srgbClr val="47474A"/>
                </a:solidFill>
              </a:defRPr>
            </a:lvl4pPr>
            <a:lvl5pPr>
              <a:defRPr sz="1100">
                <a:solidFill>
                  <a:srgbClr val="47474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B9C26AAF-A2F2-0147-A6EB-124E72163D99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406107" y="1908282"/>
            <a:ext cx="3379786" cy="2074863"/>
          </a:xfrm>
        </p:spPr>
        <p:txBody>
          <a:bodyPr>
            <a:normAutofit/>
          </a:bodyPr>
          <a:lstStyle>
            <a:lvl1pPr>
              <a:defRPr sz="1600">
                <a:solidFill>
                  <a:srgbClr val="47474A"/>
                </a:solidFill>
              </a:defRPr>
            </a:lvl1pPr>
            <a:lvl2pPr>
              <a:defRPr sz="1400">
                <a:solidFill>
                  <a:srgbClr val="47474A"/>
                </a:solidFill>
              </a:defRPr>
            </a:lvl2pPr>
            <a:lvl3pPr>
              <a:defRPr sz="1200">
                <a:solidFill>
                  <a:srgbClr val="47474A"/>
                </a:solidFill>
              </a:defRPr>
            </a:lvl3pPr>
            <a:lvl4pPr>
              <a:defRPr sz="1100">
                <a:solidFill>
                  <a:srgbClr val="47474A"/>
                </a:solidFill>
              </a:defRPr>
            </a:lvl4pPr>
            <a:lvl5pPr>
              <a:defRPr sz="1100">
                <a:solidFill>
                  <a:srgbClr val="47474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0E5ECBD-09F8-A340-85D0-A0A001BE09B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188327" y="1280546"/>
            <a:ext cx="3379786" cy="42216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3D961C4-748E-884B-8104-24E252BD811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8188327" y="4120356"/>
            <a:ext cx="3379786" cy="2074863"/>
          </a:xfrm>
        </p:spPr>
        <p:txBody>
          <a:bodyPr>
            <a:normAutofit/>
          </a:bodyPr>
          <a:lstStyle>
            <a:lvl1pPr>
              <a:defRPr sz="1600">
                <a:solidFill>
                  <a:srgbClr val="47474A"/>
                </a:solidFill>
              </a:defRPr>
            </a:lvl1pPr>
            <a:lvl2pPr>
              <a:defRPr sz="1400">
                <a:solidFill>
                  <a:srgbClr val="47474A"/>
                </a:solidFill>
              </a:defRPr>
            </a:lvl2pPr>
            <a:lvl3pPr>
              <a:defRPr sz="1200">
                <a:solidFill>
                  <a:srgbClr val="47474A"/>
                </a:solidFill>
              </a:defRPr>
            </a:lvl3pPr>
            <a:lvl4pPr>
              <a:defRPr sz="1100">
                <a:solidFill>
                  <a:srgbClr val="47474A"/>
                </a:solidFill>
              </a:defRPr>
            </a:lvl4pPr>
            <a:lvl5pPr>
              <a:defRPr sz="1100">
                <a:solidFill>
                  <a:srgbClr val="47474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23CA6F22-C52C-7C40-B565-0EBDC3750523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8188326" y="1917042"/>
            <a:ext cx="3379786" cy="2074863"/>
          </a:xfrm>
        </p:spPr>
        <p:txBody>
          <a:bodyPr>
            <a:normAutofit/>
          </a:bodyPr>
          <a:lstStyle>
            <a:lvl1pPr>
              <a:defRPr sz="1600">
                <a:solidFill>
                  <a:srgbClr val="47474A"/>
                </a:solidFill>
              </a:defRPr>
            </a:lvl1pPr>
            <a:lvl2pPr>
              <a:defRPr sz="1400">
                <a:solidFill>
                  <a:srgbClr val="47474A"/>
                </a:solidFill>
              </a:defRPr>
            </a:lvl2pPr>
            <a:lvl3pPr>
              <a:defRPr sz="1200">
                <a:solidFill>
                  <a:srgbClr val="47474A"/>
                </a:solidFill>
              </a:defRPr>
            </a:lvl3pPr>
            <a:lvl4pPr>
              <a:defRPr sz="1100">
                <a:solidFill>
                  <a:srgbClr val="47474A"/>
                </a:solidFill>
              </a:defRPr>
            </a:lvl4pPr>
            <a:lvl5pPr>
              <a:defRPr sz="1100">
                <a:solidFill>
                  <a:srgbClr val="47474A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49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690B63-88BA-CD44-8447-2483ABF2F6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478432-D550-5C43-9A4D-169065E7D6FA}"/>
              </a:ext>
            </a:extLst>
          </p:cNvPr>
          <p:cNvSpPr/>
          <p:nvPr userDrawn="1"/>
        </p:nvSpPr>
        <p:spPr>
          <a:xfrm>
            <a:off x="0" y="0"/>
            <a:ext cx="6096000" cy="6866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4A7B11-2CAB-4B42-B884-37C554C35E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6095999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E8EE7-F766-6248-AE0B-679BBC4B2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1709966"/>
            <a:ext cx="4820644" cy="1438974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F7ED6-4AB1-F040-964D-BF597D45E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429000"/>
            <a:ext cx="4793064" cy="1511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D005491-C68D-6A44-A3D8-EB1A1B455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757" y="499288"/>
            <a:ext cx="2014683" cy="7273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4642DF-E20F-C049-AFBA-347D3D376FE4}"/>
              </a:ext>
            </a:extLst>
          </p:cNvPr>
          <p:cNvSpPr/>
          <p:nvPr userDrawn="1"/>
        </p:nvSpPr>
        <p:spPr>
          <a:xfrm>
            <a:off x="3671888" y="5157788"/>
            <a:ext cx="2424112" cy="17002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663B524-8076-9341-BDD3-1343538BF4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6144" y="5802609"/>
            <a:ext cx="1695600" cy="41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953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ff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7C53D-C727-B94D-83D9-158C46F0FD0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888" y="1908283"/>
            <a:ext cx="5373688" cy="221854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600">
                <a:solidFill>
                  <a:srgbClr val="47474A"/>
                </a:solidFill>
              </a:defRPr>
            </a:lvl1pPr>
            <a:lvl2pPr>
              <a:defRPr sz="1800">
                <a:solidFill>
                  <a:srgbClr val="47474A"/>
                </a:solidFill>
              </a:defRPr>
            </a:lvl2pPr>
            <a:lvl3pPr>
              <a:defRPr sz="1600">
                <a:solidFill>
                  <a:srgbClr val="47474A"/>
                </a:solidFill>
              </a:defRPr>
            </a:lvl3pPr>
            <a:lvl4pPr>
              <a:defRPr sz="1400">
                <a:solidFill>
                  <a:srgbClr val="47474A"/>
                </a:solidFill>
              </a:defRPr>
            </a:lvl4pPr>
            <a:lvl5pPr>
              <a:defRPr sz="1400">
                <a:solidFill>
                  <a:srgbClr val="47474A"/>
                </a:solidFill>
              </a:defRPr>
            </a:lvl5pPr>
          </a:lstStyle>
          <a:p>
            <a:pPr lvl="0"/>
            <a:r>
              <a:rPr lang="en-GB"/>
              <a:t>Head of School, Dyson School of Design Engineering, Imperial College London </a:t>
            </a:r>
          </a:p>
          <a:p>
            <a:pPr lvl="0"/>
            <a:r>
              <a:rPr lang="en-GB"/>
              <a:t>Joint course director - Industrial Design Engineering masters (joint with RCA)</a:t>
            </a:r>
          </a:p>
          <a:p>
            <a:pPr lvl="0"/>
            <a:r>
              <a:rPr lang="en-GB"/>
              <a:t>Professorial Lead in Engineering Design</a:t>
            </a:r>
          </a:p>
          <a:p>
            <a:pPr lvl="0"/>
            <a:r>
              <a:rPr lang="en-GB"/>
              <a:t>Editor Journal of Power and Energy </a:t>
            </a:r>
          </a:p>
          <a:p>
            <a:pPr lvl="0"/>
            <a:r>
              <a:rPr lang="en-GB"/>
              <a:t>Founder Director </a:t>
            </a:r>
            <a:r>
              <a:rPr lang="en-GB" err="1"/>
              <a:t>QBot</a:t>
            </a:r>
            <a:r>
              <a:rPr lang="en-GB"/>
              <a:t> Ltd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DA0B7-E817-914A-B8ED-D0EFB24D0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19AE4-DC07-3949-9A8C-5701B7F1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4579-8E2C-CF47-8E9A-88D8198DBD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6A6FDC6-D644-1E4A-B89F-DF349E589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620712"/>
            <a:ext cx="9144000" cy="449263"/>
          </a:xfrm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/>
              <a:t>Title </a:t>
            </a:r>
            <a:r>
              <a:rPr lang="en-GB" err="1"/>
              <a:t>FName</a:t>
            </a:r>
            <a:r>
              <a:rPr lang="en-GB"/>
              <a:t> </a:t>
            </a:r>
            <a:r>
              <a:rPr lang="en-GB" err="1"/>
              <a:t>LName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5D62D5F-F627-4C43-B36F-9FB1767BCFB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29351" y="1908283"/>
            <a:ext cx="5338762" cy="2218548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47474A"/>
                </a:solidFill>
              </a:defRPr>
            </a:lvl1pPr>
            <a:lvl2pPr>
              <a:defRPr sz="1800">
                <a:solidFill>
                  <a:srgbClr val="47474A"/>
                </a:solidFill>
              </a:defRPr>
            </a:lvl2pPr>
            <a:lvl3pPr>
              <a:defRPr sz="1600">
                <a:solidFill>
                  <a:srgbClr val="47474A"/>
                </a:solidFill>
              </a:defRPr>
            </a:lvl3pPr>
            <a:lvl4pPr>
              <a:defRPr sz="1400">
                <a:solidFill>
                  <a:srgbClr val="47474A"/>
                </a:solidFill>
              </a:defRPr>
            </a:lvl4pPr>
            <a:lvl5pPr>
              <a:defRPr sz="1400">
                <a:solidFill>
                  <a:srgbClr val="47474A"/>
                </a:solidFill>
              </a:defRPr>
            </a:lvl5pPr>
          </a:lstStyle>
          <a:p>
            <a:pPr lvl="0"/>
            <a:r>
              <a:rPr lang="en-GB"/>
              <a:t>Creativity tools and innovation;</a:t>
            </a:r>
          </a:p>
          <a:p>
            <a:pPr lvl="0"/>
            <a:r>
              <a:rPr lang="en-GB"/>
              <a:t>Design process and design rationale</a:t>
            </a:r>
          </a:p>
          <a:p>
            <a:pPr lvl="0"/>
            <a:r>
              <a:rPr lang="en-GB"/>
              <a:t>Fluid flow and heat transfer,                       particularly rotating flow</a:t>
            </a:r>
          </a:p>
          <a:p>
            <a:pPr lvl="0"/>
            <a:r>
              <a:rPr lang="en-GB"/>
              <a:t>Sustainable energy component, concept and system design</a:t>
            </a:r>
          </a:p>
          <a:p>
            <a:pPr lvl="0"/>
            <a:r>
              <a:rPr lang="en-GB"/>
              <a:t>Robotics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D41C05C-AC7C-0347-81E3-5E0BFBDEFFC5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29351" y="4558426"/>
            <a:ext cx="5338761" cy="1604597"/>
          </a:xfrm>
        </p:spPr>
        <p:txBody>
          <a:bodyPr>
            <a:noAutofit/>
          </a:bodyPr>
          <a:lstStyle>
            <a:lvl1pPr>
              <a:defRPr sz="1200">
                <a:solidFill>
                  <a:srgbClr val="47474A"/>
                </a:solidFill>
              </a:defRPr>
            </a:lvl1pPr>
            <a:lvl2pPr>
              <a:defRPr sz="1800">
                <a:solidFill>
                  <a:srgbClr val="47474A"/>
                </a:solidFill>
              </a:defRPr>
            </a:lvl2pPr>
            <a:lvl3pPr>
              <a:defRPr sz="1600">
                <a:solidFill>
                  <a:srgbClr val="47474A"/>
                </a:solidFill>
              </a:defRPr>
            </a:lvl3pPr>
            <a:lvl4pPr>
              <a:defRPr sz="1400">
                <a:solidFill>
                  <a:srgbClr val="47474A"/>
                </a:solidFill>
              </a:defRPr>
            </a:lvl4pPr>
            <a:lvl5pPr>
              <a:defRPr sz="1400">
                <a:solidFill>
                  <a:srgbClr val="47474A"/>
                </a:solidFill>
              </a:defRPr>
            </a:lvl5pPr>
          </a:lstStyle>
          <a:p>
            <a:pPr lvl="0"/>
            <a:r>
              <a:rPr lang="en-GB"/>
              <a:t>Childs, P.R.N. Mechanical design engineering handbook, 2nd Edition. Elsevier Butterworth Heinemann, 2018. </a:t>
            </a:r>
          </a:p>
          <a:p>
            <a:pPr lvl="0"/>
            <a:r>
              <a:rPr lang="en-GB"/>
              <a:t>Han, J., Shi, F., Chen, L., Childs, P.R.N. A computational tool for creative idea generation based on analogical reasoning and ontology. Artificial Intelligence for Engineering Design, Analysis and Manufacturing. 2018. </a:t>
            </a:r>
          </a:p>
          <a:p>
            <a:pPr lvl="0"/>
            <a:r>
              <a:rPr lang="en-GB" err="1"/>
              <a:t>Spyrakos-Papastavridis</a:t>
            </a:r>
            <a:r>
              <a:rPr lang="en-GB"/>
              <a:t>, E., </a:t>
            </a:r>
            <a:r>
              <a:rPr lang="en-GB" err="1"/>
              <a:t>Kashiri</a:t>
            </a:r>
            <a:r>
              <a:rPr lang="en-GB"/>
              <a:t>, N., Childs, P.R.N, </a:t>
            </a:r>
            <a:r>
              <a:rPr lang="en-GB" err="1"/>
              <a:t>Tsagarakis</a:t>
            </a:r>
            <a:r>
              <a:rPr lang="en-GB"/>
              <a:t>, N.G. Impedance regulation techniques for compliant humanoid balancing. Robotics and Autonomous Systems 104 (2018) 0–13, 2018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707405-1BEB-3748-B814-A345ACA8F82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23887" y="1471919"/>
            <a:ext cx="5373688" cy="422168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Profile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B4166AF-BFD4-1F44-A510-C472B4996CF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229351" y="1471919"/>
            <a:ext cx="5338762" cy="422168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Research Interests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5623252-DB08-2E41-AE3F-356ED58AC32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29351" y="4126831"/>
            <a:ext cx="5338762" cy="422168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Selected Publications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F08939-D775-D64B-B289-08D87F0265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3888" y="4214811"/>
            <a:ext cx="2597398" cy="2022477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7A712368-CBC6-0E40-B431-EFF7927AE1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53062" y="4214810"/>
            <a:ext cx="2544513" cy="2022477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2CBCFE0-AFDC-F84D-AFD0-1875AAAB2DD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550900" y="185290"/>
            <a:ext cx="1440000" cy="1440000"/>
          </a:xfrm>
          <a:prstGeom prst="ellipse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D288055-9C8E-F348-8009-9DDD558970B2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23888" y="984384"/>
            <a:ext cx="9144000" cy="365126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8803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CD4C9-F9E2-E04E-96CA-CB1BC9B2C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92667-E742-2041-AFBA-908710EB79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067B5-839F-C84B-A09C-555746DB58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8D4579-8E2C-CF47-8E9A-88D8198DBD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EAFF99C-DF7E-304D-938D-13A262803A0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23888" y="1760890"/>
            <a:ext cx="5338762" cy="42216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Your teaching team</a:t>
            </a:r>
          </a:p>
        </p:txBody>
      </p: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E408F588-3467-C445-8465-5D61EB1FAED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112307" y="3843405"/>
            <a:ext cx="3103727" cy="241355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</a:lstStyle>
          <a:p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endParaRPr lang="en-GB"/>
          </a:p>
          <a:p>
            <a:pPr lvl="1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(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Intege</a:t>
            </a:r>
            <a:r>
              <a:rPr lang="en-GB"/>
              <a:t>.)</a:t>
            </a:r>
          </a:p>
          <a:p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C6B92DE-1901-6B4A-8E7F-8389F578A9A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926884" y="2248230"/>
            <a:ext cx="1474574" cy="1468807"/>
          </a:xfrm>
          <a:prstGeom prst="ellipse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78F687DC-4B84-4C4C-9C07-D69694C658E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58712" y="2248230"/>
            <a:ext cx="1474574" cy="1468807"/>
          </a:xfrm>
          <a:prstGeom prst="ellipse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98AA6A4F-C4EB-D049-8FDD-D6BC695E6DC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790542" y="2248230"/>
            <a:ext cx="1474574" cy="1468807"/>
          </a:xfrm>
          <a:prstGeom prst="ellipse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82E64F72-76A8-5E40-9E56-C217470F29D2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4544136" y="3843304"/>
            <a:ext cx="3103727" cy="241355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</a:lstStyle>
          <a:p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endParaRPr lang="en-GB"/>
          </a:p>
          <a:p>
            <a:pPr lvl="1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(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Intege</a:t>
            </a:r>
            <a:r>
              <a:rPr lang="en-GB"/>
              <a:t>.)</a:t>
            </a:r>
          </a:p>
          <a:p>
            <a:endParaRPr lang="en-GB"/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168BA5D5-5997-4B43-963B-E9067071FA2B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7975965" y="3843304"/>
            <a:ext cx="3103727" cy="241355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</a:lstStyle>
          <a:p>
            <a:r>
              <a:rPr lang="en-GB" err="1"/>
              <a:t>Lorem</a:t>
            </a:r>
            <a:r>
              <a:rPr lang="en-GB"/>
              <a:t> </a:t>
            </a:r>
            <a:r>
              <a:rPr lang="en-GB" err="1"/>
              <a:t>ipsum</a:t>
            </a:r>
            <a:endParaRPr lang="en-GB"/>
          </a:p>
          <a:p>
            <a:pPr lvl="1"/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(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Intege</a:t>
            </a:r>
            <a:r>
              <a:rPr lang="en-GB"/>
              <a:t>.)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547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6F1A2B-976B-3F4C-96DC-5D6B5797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4E81D-82C8-EC46-96C4-EB0AD2A35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4579-8E2C-CF47-8E9A-88D8198DB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7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43A6346-90C1-644D-98B7-201D813D33E4}"/>
              </a:ext>
            </a:extLst>
          </p:cNvPr>
          <p:cNvSpPr/>
          <p:nvPr userDrawn="1"/>
        </p:nvSpPr>
        <p:spPr>
          <a:xfrm>
            <a:off x="9767889" y="5157787"/>
            <a:ext cx="2424112" cy="1700212"/>
          </a:xfrm>
          <a:prstGeom prst="rect">
            <a:avLst/>
          </a:prstGeom>
          <a:solidFill>
            <a:srgbClr val="4037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E8EE7-F766-6248-AE0B-679BBC4B2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1700213"/>
            <a:ext cx="9144000" cy="1413264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F7ED6-4AB1-F040-964D-BF597D45E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436985"/>
            <a:ext cx="9144000" cy="1511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A0BBAF2-A335-6B4A-A5A7-8605FB2C7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1628" y="600772"/>
            <a:ext cx="1950120" cy="472199"/>
          </a:xfrm>
          <a:prstGeom prst="rect">
            <a:avLst/>
          </a:prstGeom>
        </p:spPr>
      </p:pic>
      <p:pic>
        <p:nvPicPr>
          <p:cNvPr id="10" name="Picture 9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11991449-9EC9-33E3-1752-1BC0CF3FDD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8091" y="468270"/>
            <a:ext cx="3725054" cy="73720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01A965-B113-2BBE-E524-38B9EA8A8753}"/>
              </a:ext>
            </a:extLst>
          </p:cNvPr>
          <p:cNvCxnSpPr/>
          <p:nvPr userDrawn="1"/>
        </p:nvCxnSpPr>
        <p:spPr>
          <a:xfrm>
            <a:off x="4129088" y="529100"/>
            <a:ext cx="0" cy="59578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CD9A05C-A1DF-1A8C-9844-E26E012E91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8D4579-8E2C-CF47-8E9A-88D8198DBD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027DB2-7762-CE90-466E-883BD20FED3A}"/>
              </a:ext>
            </a:extLst>
          </p:cNvPr>
          <p:cNvSpPr/>
          <p:nvPr userDrawn="1"/>
        </p:nvSpPr>
        <p:spPr>
          <a:xfrm>
            <a:off x="0" y="6007893"/>
            <a:ext cx="12192000" cy="8501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63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096280-1753-A346-9C20-62B8790A5E18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72860-2CDD-AA4B-85A0-A27EEB60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414898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E8EE7-F766-6248-AE0B-679BBC4B2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1700213"/>
            <a:ext cx="9144000" cy="1413264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F7ED6-4AB1-F040-964D-BF597D45E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436985"/>
            <a:ext cx="9144000" cy="1511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FE0E4B8-C097-A1B6-4969-44B795C2C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1628" y="600772"/>
            <a:ext cx="1950120" cy="472199"/>
          </a:xfrm>
          <a:prstGeom prst="rect">
            <a:avLst/>
          </a:prstGeom>
        </p:spPr>
      </p:pic>
      <p:pic>
        <p:nvPicPr>
          <p:cNvPr id="6" name="Picture 5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22500922-730C-0B2A-CC8D-58C56D2C9F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8091" y="468270"/>
            <a:ext cx="3725054" cy="73720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A38CBD-36DA-3C09-D402-66E7A7EEECFA}"/>
              </a:ext>
            </a:extLst>
          </p:cNvPr>
          <p:cNvCxnSpPr/>
          <p:nvPr userDrawn="1"/>
        </p:nvCxnSpPr>
        <p:spPr>
          <a:xfrm>
            <a:off x="4129088" y="529100"/>
            <a:ext cx="0" cy="59578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703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096280-1753-A346-9C20-62B8790A5E18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72860-2CDD-AA4B-85A0-A27EEB60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358712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3A6346-90C1-644D-98B7-201D813D33E4}"/>
              </a:ext>
            </a:extLst>
          </p:cNvPr>
          <p:cNvSpPr/>
          <p:nvPr userDrawn="1"/>
        </p:nvSpPr>
        <p:spPr>
          <a:xfrm>
            <a:off x="9767889" y="5157787"/>
            <a:ext cx="2424112" cy="1700212"/>
          </a:xfrm>
          <a:prstGeom prst="rect">
            <a:avLst/>
          </a:prstGeom>
          <a:solidFill>
            <a:srgbClr val="025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E8EE7-F766-6248-AE0B-679BBC4B2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1700213"/>
            <a:ext cx="9144000" cy="1413264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F7ED6-4AB1-F040-964D-BF597D45E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436985"/>
            <a:ext cx="9144000" cy="1511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A0BBAF2-A335-6B4A-A5A7-8605FB2C7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32145" y="5802608"/>
            <a:ext cx="1695600" cy="41057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A044C43-A7AA-3449-A8EF-3B31DA6575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757" y="499288"/>
            <a:ext cx="2014683" cy="72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80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096280-1753-A346-9C20-62B8790A5E18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72860-2CDD-AA4B-85A0-A27EEB60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400582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3A6346-90C1-644D-98B7-201D813D33E4}"/>
              </a:ext>
            </a:extLst>
          </p:cNvPr>
          <p:cNvSpPr/>
          <p:nvPr userDrawn="1"/>
        </p:nvSpPr>
        <p:spPr>
          <a:xfrm>
            <a:off x="9767889" y="5157787"/>
            <a:ext cx="2424112" cy="17002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E8EE7-F766-6248-AE0B-679BBC4B2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1700213"/>
            <a:ext cx="9144000" cy="1413264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F7ED6-4AB1-F040-964D-BF597D45E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436985"/>
            <a:ext cx="9144000" cy="1511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B010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A0BBAF2-A335-6B4A-A5A7-8605FB2C7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32145" y="5802608"/>
            <a:ext cx="1695600" cy="41057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A4080DA-92EC-E041-BF94-5C087C19F0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757" y="499288"/>
            <a:ext cx="2014683" cy="72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61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096280-1753-A346-9C20-62B8790A5E18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72860-2CDD-AA4B-85A0-A27EEB60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400582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3A6346-90C1-644D-98B7-201D813D33E4}"/>
              </a:ext>
            </a:extLst>
          </p:cNvPr>
          <p:cNvSpPr/>
          <p:nvPr userDrawn="1"/>
        </p:nvSpPr>
        <p:spPr>
          <a:xfrm>
            <a:off x="9767889" y="5157787"/>
            <a:ext cx="2424112" cy="17002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E8EE7-F766-6248-AE0B-679BBC4B2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1700213"/>
            <a:ext cx="9144000" cy="1413264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F7ED6-4AB1-F040-964D-BF597D45E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436985"/>
            <a:ext cx="9144000" cy="1511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A0BBAF2-A335-6B4A-A5A7-8605FB2C7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32145" y="5802608"/>
            <a:ext cx="1695600" cy="41057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57A6C66-EB0D-F840-8BE3-D6656804F4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214" y="638556"/>
            <a:ext cx="1753978" cy="44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51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walking on a city street&#10;&#10;Description automatically generated">
            <a:extLst>
              <a:ext uri="{FF2B5EF4-FFF2-40B4-BE49-F238E27FC236}">
                <a16:creationId xmlns:a16="http://schemas.microsoft.com/office/drawing/2014/main" id="{697507F4-2F00-C144-A396-29D0490A6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448" b="12448"/>
          <a:stretch/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478432-D550-5C43-9A4D-169065E7D6F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520B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72860-2CDD-AA4B-85A0-A27EEB60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6409560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3A6346-90C1-644D-98B7-201D813D33E4}"/>
              </a:ext>
            </a:extLst>
          </p:cNvPr>
          <p:cNvSpPr/>
          <p:nvPr userDrawn="1"/>
        </p:nvSpPr>
        <p:spPr>
          <a:xfrm>
            <a:off x="9767889" y="5157787"/>
            <a:ext cx="2424112" cy="1700212"/>
          </a:xfrm>
          <a:prstGeom prst="rect">
            <a:avLst/>
          </a:prstGeom>
          <a:solidFill>
            <a:srgbClr val="A819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E8EE7-F766-6248-AE0B-679BBC4B2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1700213"/>
            <a:ext cx="9144000" cy="1413264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F7ED6-4AB1-F040-964D-BF597D45E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436985"/>
            <a:ext cx="9144000" cy="1511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A0BBAF2-A335-6B4A-A5A7-8605FB2C74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32145" y="5802608"/>
            <a:ext cx="1695600" cy="41057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A044C43-A7AA-3449-A8EF-3B31DA6575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757" y="499288"/>
            <a:ext cx="2014683" cy="72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75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sv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FE4523-6DEB-FE48-8A7F-E763515D4509}"/>
              </a:ext>
            </a:extLst>
          </p:cNvPr>
          <p:cNvSpPr/>
          <p:nvPr userDrawn="1"/>
        </p:nvSpPr>
        <p:spPr>
          <a:xfrm>
            <a:off x="0" y="6345238"/>
            <a:ext cx="12192000" cy="526830"/>
          </a:xfrm>
          <a:prstGeom prst="rect">
            <a:avLst/>
          </a:prstGeom>
          <a:solidFill>
            <a:srgbClr val="D7D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4684D5-DE0E-D74E-898A-324D366B6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20713"/>
            <a:ext cx="10944225" cy="1069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9272A-BC44-974A-98C9-090E061A7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825625"/>
            <a:ext cx="10874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B2544-098B-4D42-A77F-9282859DC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354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DE6EE-6359-734F-AF37-75269A19F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9988" y="6431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48D4579-8E2C-CF47-8E9A-88D8198DBD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18091E-A94E-D746-9404-886F0026E417}"/>
              </a:ext>
            </a:extLst>
          </p:cNvPr>
          <p:cNvSpPr txBox="1"/>
          <p:nvPr userDrawn="1"/>
        </p:nvSpPr>
        <p:spPr>
          <a:xfrm>
            <a:off x="5791200" y="7711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2F236CA-C1C2-2858-94B1-EA49AEFFE82B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360613" y="6493581"/>
            <a:ext cx="1041400" cy="252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31642A-8FE7-28EF-E64B-255F677A0D8D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279400" y="6512713"/>
            <a:ext cx="1843088" cy="20240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555626-476C-6C32-29D8-9B71D5CA5905}"/>
              </a:ext>
            </a:extLst>
          </p:cNvPr>
          <p:cNvCxnSpPr/>
          <p:nvPr userDrawn="1"/>
        </p:nvCxnSpPr>
        <p:spPr>
          <a:xfrm>
            <a:off x="2235200" y="6480881"/>
            <a:ext cx="0" cy="252162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22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0" r:id="rId3"/>
    <p:sldLayoutId id="2147483686" r:id="rId4"/>
    <p:sldLayoutId id="2147483670" r:id="rId5"/>
    <p:sldLayoutId id="2147483666" r:id="rId6"/>
    <p:sldLayoutId id="2147483671" r:id="rId7"/>
    <p:sldLayoutId id="2147483684" r:id="rId8"/>
    <p:sldLayoutId id="2147483661" r:id="rId9"/>
    <p:sldLayoutId id="2147483685" r:id="rId10"/>
    <p:sldLayoutId id="2147483662" r:id="rId11"/>
    <p:sldLayoutId id="2147483663" r:id="rId12"/>
    <p:sldLayoutId id="2147483672" r:id="rId13"/>
    <p:sldLayoutId id="2147483664" r:id="rId14"/>
    <p:sldLayoutId id="2147483677" r:id="rId15"/>
    <p:sldLayoutId id="2147483665" r:id="rId16"/>
    <p:sldLayoutId id="2147483681" r:id="rId17"/>
    <p:sldLayoutId id="2147483668" r:id="rId18"/>
    <p:sldLayoutId id="2147483650" r:id="rId19"/>
    <p:sldLayoutId id="2147483669" r:id="rId20"/>
    <p:sldLayoutId id="2147483667" r:id="rId21"/>
    <p:sldLayoutId id="2147483652" r:id="rId22"/>
    <p:sldLayoutId id="2147483674" r:id="rId23"/>
    <p:sldLayoutId id="2147483673" r:id="rId24"/>
    <p:sldLayoutId id="2147483675" r:id="rId25"/>
    <p:sldLayoutId id="2147483682" r:id="rId26"/>
    <p:sldLayoutId id="2147483683" r:id="rId27"/>
    <p:sldLayoutId id="2147483653" r:id="rId28"/>
    <p:sldLayoutId id="2147483676" r:id="rId29"/>
    <p:sldLayoutId id="2147483678" r:id="rId30"/>
    <p:sldLayoutId id="2147483679" r:id="rId31"/>
    <p:sldLayoutId id="2147483655" r:id="rId3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rgbClr val="4747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4747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4747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4747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4747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1">
          <p15:clr>
            <a:srgbClr val="F26B43"/>
          </p15:clr>
        </p15:guide>
        <p15:guide id="2" pos="4608">
          <p15:clr>
            <a:srgbClr val="F26B43"/>
          </p15:clr>
        </p15:guide>
        <p15:guide id="3" pos="393">
          <p15:clr>
            <a:srgbClr val="F26B43"/>
          </p15:clr>
        </p15:guide>
        <p15:guide id="5" orient="horz" pos="3249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pos="3069">
          <p15:clr>
            <a:srgbClr val="F26B43"/>
          </p15:clr>
        </p15:guide>
        <p15:guide id="8" pos="6153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391">
          <p15:clr>
            <a:srgbClr val="F26B43"/>
          </p15:clr>
        </p15:guide>
        <p15:guide id="11" orient="horz" pos="3929">
          <p15:clr>
            <a:srgbClr val="F26B43"/>
          </p15:clr>
        </p15:guide>
        <p15:guide id="12" pos="7287">
          <p15:clr>
            <a:srgbClr val="F26B43"/>
          </p15:clr>
        </p15:guide>
        <p15:guide id="13" pos="1527">
          <p15:clr>
            <a:srgbClr val="F26B43"/>
          </p15:clr>
        </p15:guide>
        <p15:guide id="14" orient="horz" pos="39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10" Type="http://schemas.openxmlformats.org/officeDocument/2006/relationships/image" Target="../media/image411.png"/><Relationship Id="rId4" Type="http://schemas.openxmlformats.org/officeDocument/2006/relationships/image" Target="../media/image3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3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2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5" Type="http://schemas.openxmlformats.org/officeDocument/2006/relationships/image" Target="../media/image39.png"/><Relationship Id="rId4" Type="http://schemas.openxmlformats.org/officeDocument/2006/relationships/image" Target="../media/image4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4.xml"/><Relationship Id="rId6" Type="http://schemas.openxmlformats.org/officeDocument/2006/relationships/image" Target="../media/image32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5.xml"/><Relationship Id="rId5" Type="http://schemas.openxmlformats.org/officeDocument/2006/relationships/image" Target="../media/image57.png"/><Relationship Id="rId4" Type="http://schemas.openxmlformats.org/officeDocument/2006/relationships/image" Target="../media/image5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6.xml"/><Relationship Id="rId6" Type="http://schemas.openxmlformats.org/officeDocument/2006/relationships/image" Target="../media/image58.png"/><Relationship Id="rId5" Type="http://schemas.openxmlformats.org/officeDocument/2006/relationships/image" Target="../media/image570.png"/><Relationship Id="rId4" Type="http://schemas.openxmlformats.org/officeDocument/2006/relationships/image" Target="../media/image5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gif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6" Type="http://schemas.openxmlformats.org/officeDocument/2006/relationships/image" Target="../media/image27.gif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4.png"/><Relationship Id="rId12" Type="http://schemas.openxmlformats.org/officeDocument/2006/relationships/image" Target="../media/image31.sv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image" Target="../media/image320.png"/><Relationship Id="rId10" Type="http://schemas.openxmlformats.org/officeDocument/2006/relationships/image" Target="../media/image37.png"/><Relationship Id="rId4" Type="http://schemas.openxmlformats.org/officeDocument/2006/relationships/image" Target="../media/image310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DE733-1F2F-CBFE-A126-0021365BB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067958"/>
            <a:ext cx="9144000" cy="1413264"/>
          </a:xfrm>
        </p:spPr>
        <p:txBody>
          <a:bodyPr>
            <a:normAutofit/>
          </a:bodyPr>
          <a:lstStyle/>
          <a:p>
            <a:r>
              <a:rPr lang="en-US" altLang="zh-CN" sz="4400" dirty="0">
                <a:latin typeface="Palatino"/>
              </a:rPr>
              <a:t>Reinforcement Learning</a:t>
            </a:r>
            <a:endParaRPr lang="en-US" sz="4400" dirty="0">
              <a:latin typeface="Palatin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F981A9-9598-8CE6-CA60-B9490539C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9118" y="3934869"/>
            <a:ext cx="3524657" cy="148988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altLang="zh-CN" sz="1900" b="1" dirty="0">
                <a:latin typeface="Palatino"/>
              </a:rPr>
              <a:t>Haozhe Tian</a:t>
            </a:r>
          </a:p>
          <a:p>
            <a:pPr>
              <a:spcBef>
                <a:spcPts val="600"/>
              </a:spcBef>
            </a:pPr>
            <a:br>
              <a:rPr lang="en-US" altLang="zh-CN" sz="1900" dirty="0">
                <a:latin typeface="Palatino"/>
              </a:rPr>
            </a:br>
            <a:r>
              <a:rPr lang="en-US" altLang="zh-CN" sz="1900" dirty="0">
                <a:latin typeface="Palatino"/>
              </a:rPr>
              <a:t>haozhe.tian21@imperial.ac.uk</a:t>
            </a:r>
          </a:p>
          <a:p>
            <a:pPr>
              <a:spcBef>
                <a:spcPts val="0"/>
              </a:spcBef>
            </a:pPr>
            <a:r>
              <a:rPr lang="en-US" altLang="zh-CN" sz="1900" dirty="0">
                <a:latin typeface="Palatino"/>
              </a:rPr>
              <a:t>haozhetian.com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FE2A4F-AC7B-E9FB-D410-574192D66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962" y="413423"/>
            <a:ext cx="2595716" cy="686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9C1B7A-1A1F-D10E-D3DF-BBDA905E8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5774" y="413423"/>
            <a:ext cx="677013" cy="68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82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9BA30-349A-22E6-1495-B26262DAE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99EAF-E028-B5A8-58FC-7327F36AD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dirty="0">
                <a:solidFill>
                  <a:srgbClr val="43469E"/>
                </a:solidFill>
              </a:rPr>
              <a:t>Solution: Policy Gradient</a:t>
            </a:r>
            <a:endParaRPr lang="en-US" dirty="0">
              <a:solidFill>
                <a:srgbClr val="43469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08DED-1326-3D73-0201-F7F61B09F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E2AE-D8B9-46CB-9AF8-72F99A13D342}" type="slidenum">
              <a:rPr lang="en-GB" smtClean="0"/>
              <a:t>10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5344D6D-F568-0825-E344-DE8E3F35A859}"/>
                  </a:ext>
                </a:extLst>
              </p:cNvPr>
              <p:cNvSpPr txBox="1"/>
              <p:nvPr/>
            </p:nvSpPr>
            <p:spPr>
              <a:xfrm>
                <a:off x="623887" y="1280333"/>
                <a:ext cx="11174825" cy="10125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Policy gradient aims to learn a 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 that is parametrized with parameter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,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⋆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CN" sz="20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limLowPr>
                          <m:e>
                            <m:r>
                              <a:rPr lang="en-US" altLang="zh-CN" sz="2000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𝑎𝑟𝑔𝑚𝑎𝑥</m:t>
                            </m:r>
                          </m:e>
                          <m:lim>
                            <m:r>
                              <a:rPr lang="en-US" altLang="zh-CN" sz="2000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altLang="zh-CN" sz="20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𝔼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𝜏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altLang="zh-CN" sz="20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𝑡</m:t>
                                </m:r>
                                <m: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=0</m:t>
                                </m:r>
                              </m:sub>
                              <m:sup>
                                <m: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∞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𝑡</m:t>
                                    </m:r>
                                  </m:sup>
                                </m:sSup>
                                <m: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𝑅</m:t>
                                </m:r>
                                <m: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e>
                            </m:nary>
                          </m:e>
                        </m:d>
                      </m:e>
                    </m:func>
                  </m:oMath>
                </a14:m>
                <a:r>
                  <a:rPr lang="en-US" altLang="zh-CN" b="0" dirty="0">
                    <a:solidFill>
                      <a:srgbClr val="47474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5344D6D-F568-0825-E344-DE8E3F35A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87" y="1280333"/>
                <a:ext cx="11174825" cy="1012521"/>
              </a:xfrm>
              <a:prstGeom prst="rect">
                <a:avLst/>
              </a:prstGeom>
              <a:blipFill>
                <a:blip r:embed="rId4"/>
                <a:stretch>
                  <a:fillRect l="-491" t="-3012" b="-578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F0D13CC-F65D-7DCD-4781-EF19FBCD5B32}"/>
                  </a:ext>
                </a:extLst>
              </p:cNvPr>
              <p:cNvSpPr txBox="1"/>
              <p:nvPr/>
            </p:nvSpPr>
            <p:spPr>
              <a:xfrm>
                <a:off x="2865590" y="2146165"/>
                <a:ext cx="6094070" cy="8740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∇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𝔼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  <m:d>
                            <m:dPr>
                              <m:sepChr m:val="∣"/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𝜃</m:t>
                                  </m:r>
                                </m:sub>
                              </m:sSub>
                            </m:e>
                          </m:d>
                          <m:nary>
                            <m:naryPr>
                              <m:chr m:val="∑"/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F0D13CC-F65D-7DCD-4781-EF19FBCD5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590" y="2146165"/>
                <a:ext cx="6094070" cy="87408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7FE52-5DD3-76D0-26B6-08ADC8EF2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133" y="2283589"/>
            <a:ext cx="1572092" cy="439246"/>
          </a:xfrm>
        </p:spPr>
        <p:txBody>
          <a:bodyPr>
            <a:normAutofit/>
          </a:bodyPr>
          <a:lstStyle/>
          <a:p>
            <a:pPr marL="0" lvl="1" indent="0">
              <a:lnSpc>
                <a:spcPct val="120000"/>
              </a:lnSpc>
              <a:buNone/>
            </a:pPr>
            <a:r>
              <a:rPr lang="en-US" altLang="zh-CN" dirty="0">
                <a:solidFill>
                  <a:srgbClr val="C00000"/>
                </a:solidFill>
              </a:rPr>
              <a:t>Derivation: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9707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007C7-438A-920D-B594-437E3F05E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BA64C-9DDD-ABF6-6A42-B8EC94D60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dirty="0">
                <a:solidFill>
                  <a:srgbClr val="43469E"/>
                </a:solidFill>
              </a:rPr>
              <a:t>Solution: Policy Gradient</a:t>
            </a:r>
            <a:endParaRPr lang="en-US" dirty="0">
              <a:solidFill>
                <a:srgbClr val="43469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6AF70-6DEF-B138-DBDD-C3E3A3CFA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E2AE-D8B9-46CB-9AF8-72F99A13D342}" type="slidenum">
              <a:rPr lang="en-GB" smtClean="0"/>
              <a:t>11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714D20-7D1A-3D72-F958-2273CC5D20AF}"/>
                  </a:ext>
                </a:extLst>
              </p:cNvPr>
              <p:cNvSpPr txBox="1"/>
              <p:nvPr/>
            </p:nvSpPr>
            <p:spPr>
              <a:xfrm>
                <a:off x="623887" y="1280333"/>
                <a:ext cx="11174825" cy="10125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Policy gradient aims to learn a 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 that is parametrized with parameter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,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⋆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CN" sz="20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limLowPr>
                          <m:e>
                            <m:r>
                              <a:rPr lang="en-US" altLang="zh-CN" sz="2000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𝑎𝑟𝑔𝑚𝑎𝑥</m:t>
                            </m:r>
                          </m:e>
                          <m:lim>
                            <m:r>
                              <a:rPr lang="en-US" altLang="zh-CN" sz="2000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altLang="zh-CN" sz="20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𝔼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𝜏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altLang="zh-CN" sz="20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𝑡</m:t>
                                </m:r>
                                <m: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=0</m:t>
                                </m:r>
                              </m:sub>
                              <m:sup>
                                <m: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∞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𝑡</m:t>
                                    </m:r>
                                  </m:sup>
                                </m:sSup>
                                <m: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𝑅</m:t>
                                </m:r>
                                <m: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e>
                            </m:nary>
                          </m:e>
                        </m:d>
                      </m:e>
                    </m:func>
                  </m:oMath>
                </a14:m>
                <a:r>
                  <a:rPr lang="en-US" altLang="zh-CN" b="0" dirty="0">
                    <a:solidFill>
                      <a:srgbClr val="47474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714D20-7D1A-3D72-F958-2273CC5D2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87" y="1280333"/>
                <a:ext cx="11174825" cy="1012521"/>
              </a:xfrm>
              <a:prstGeom prst="rect">
                <a:avLst/>
              </a:prstGeom>
              <a:blipFill>
                <a:blip r:embed="rId4"/>
                <a:stretch>
                  <a:fillRect l="-491" t="-3012" b="-578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56409F-06FB-1283-0E2D-E098AD63E051}"/>
                  </a:ext>
                </a:extLst>
              </p:cNvPr>
              <p:cNvSpPr txBox="1"/>
              <p:nvPr/>
            </p:nvSpPr>
            <p:spPr>
              <a:xfrm>
                <a:off x="2199276" y="3077949"/>
                <a:ext cx="2728685" cy="424732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i="0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∇</m:t>
                      </m:r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∇</m:t>
                      </m:r>
                      <m:func>
                        <m:funcPr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log</m:t>
                          </m:r>
                        </m:fName>
                        <m:e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altLang="zh-CN" b="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56409F-06FB-1283-0E2D-E098AD63E0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276" y="3077949"/>
                <a:ext cx="2728685" cy="424732"/>
              </a:xfrm>
              <a:prstGeom prst="rect">
                <a:avLst/>
              </a:prstGeom>
              <a:blipFill>
                <a:blip r:embed="rId5"/>
                <a:stretch>
                  <a:fillRect b="-1333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0A73CB-3FE5-DEDE-F1CE-4031834C3E9A}"/>
                  </a:ext>
                </a:extLst>
              </p:cNvPr>
              <p:cNvSpPr txBox="1"/>
              <p:nvPr/>
            </p:nvSpPr>
            <p:spPr>
              <a:xfrm>
                <a:off x="5113745" y="2696602"/>
                <a:ext cx="5076418" cy="10304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  <m:d>
                            <m:dPr>
                              <m:sepChr m:val="∣"/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𝜃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</m:t>
                              </m:r>
                              <m:d>
                                <m:dPr>
                                  <m:sepChr m:val="∣"/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𝜏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nary>
                            <m:naryPr>
                              <m:chr m:val="∑"/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</m:e>
                      </m:nary>
                    </m:oMath>
                  </m:oMathPara>
                </a14:m>
                <a:endParaRPr lang="en-US" altLang="zh-CN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0A73CB-3FE5-DEDE-F1CE-4031834C3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3745" y="2696602"/>
                <a:ext cx="5076418" cy="10304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3422AC-CF96-1DA4-645A-FEB6667D7C11}"/>
                  </a:ext>
                </a:extLst>
              </p:cNvPr>
              <p:cNvSpPr txBox="1"/>
              <p:nvPr/>
            </p:nvSpPr>
            <p:spPr>
              <a:xfrm>
                <a:off x="4579629" y="3497116"/>
                <a:ext cx="5076418" cy="998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𝔼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∣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func>
                          <m:nary>
                            <m:naryPr>
                              <m:chr m:val="∑"/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altLang="zh-CN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3422AC-CF96-1DA4-645A-FEB6667D7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629" y="3497116"/>
                <a:ext cx="5076418" cy="99899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3E12A3-C5AF-9735-0B7C-F9AE48EF9DEB}"/>
                  </a:ext>
                </a:extLst>
              </p:cNvPr>
              <p:cNvSpPr txBox="1"/>
              <p:nvPr/>
            </p:nvSpPr>
            <p:spPr>
              <a:xfrm>
                <a:off x="2865590" y="2146165"/>
                <a:ext cx="6094070" cy="8740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∇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𝔼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  <m:d>
                            <m:dPr>
                              <m:sepChr m:val="∣"/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𝜃</m:t>
                                  </m:r>
                                </m:sub>
                              </m:sSub>
                            </m:e>
                          </m:d>
                          <m:nary>
                            <m:naryPr>
                              <m:chr m:val="∑"/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3E12A3-C5AF-9735-0B7C-F9AE48EF9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590" y="2146165"/>
                <a:ext cx="6094070" cy="8740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6947A6E-6F76-35FF-E128-D23AD6EF08D5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4927961" y="3290315"/>
            <a:ext cx="301264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B8C955E-8BA7-4BBB-5BBA-F1112827F945}"/>
              </a:ext>
            </a:extLst>
          </p:cNvPr>
          <p:cNvSpPr txBox="1"/>
          <p:nvPr/>
        </p:nvSpPr>
        <p:spPr>
          <a:xfrm>
            <a:off x="1196666" y="4771310"/>
            <a:ext cx="4321484" cy="935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altLang="zh-CN" sz="2000" b="0" dirty="0">
                <a:solidFill>
                  <a:srgbClr val="47474A"/>
                </a:solidFill>
                <a:latin typeface="Palatino"/>
                <a:cs typeface="Arial" panose="020B0604020202020204" pitchFamily="34" charset="0"/>
              </a:rPr>
              <a:t>By using this trick, we transform: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altLang="zh-CN" sz="2000" b="0" dirty="0">
                <a:solidFill>
                  <a:srgbClr val="47474A"/>
                </a:solidFill>
                <a:latin typeface="Palatino"/>
                <a:cs typeface="Arial" panose="020B0604020202020204" pitchFamily="34" charset="0"/>
              </a:rPr>
              <a:t>gradient of expectation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419BA9-EE1B-F43E-2835-D6CC9D950CF4}"/>
              </a:ext>
            </a:extLst>
          </p:cNvPr>
          <p:cNvSpPr txBox="1"/>
          <p:nvPr/>
        </p:nvSpPr>
        <p:spPr>
          <a:xfrm>
            <a:off x="4979167" y="5306392"/>
            <a:ext cx="3002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dirty="0">
                <a:solidFill>
                  <a:srgbClr val="47474A"/>
                </a:solidFill>
                <a:latin typeface="Palatino"/>
                <a:cs typeface="Arial" panose="020B0604020202020204" pitchFamily="34" charset="0"/>
              </a:rPr>
              <a:t>expectation of gradient</a:t>
            </a:r>
            <a:endParaRPr lang="zh-CN" altLang="en-US" sz="2000" dirty="0">
              <a:latin typeface="Palatino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DA82634-5729-3159-CF11-8302C9C06451}"/>
              </a:ext>
            </a:extLst>
          </p:cNvPr>
          <p:cNvSpPr/>
          <p:nvPr/>
        </p:nvSpPr>
        <p:spPr>
          <a:xfrm>
            <a:off x="4089400" y="5470837"/>
            <a:ext cx="838561" cy="7122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8425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0D02C-7246-8498-11E2-CD10BDB23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CF8A-2BFC-A1C3-1BC9-894F46923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dirty="0">
                <a:solidFill>
                  <a:srgbClr val="43469E"/>
                </a:solidFill>
              </a:rPr>
              <a:t>Solution: Policy Gradient</a:t>
            </a:r>
            <a:endParaRPr lang="en-US" dirty="0">
              <a:solidFill>
                <a:srgbClr val="43469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FB958-67B5-706D-9379-2ACC0E520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E2AE-D8B9-46CB-9AF8-72F99A13D342}" type="slidenum">
              <a:rPr lang="en-GB" smtClean="0"/>
              <a:t>12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F8250E-EEF9-E9A3-3019-ADC983AF6F09}"/>
                  </a:ext>
                </a:extLst>
              </p:cNvPr>
              <p:cNvSpPr txBox="1"/>
              <p:nvPr/>
            </p:nvSpPr>
            <p:spPr>
              <a:xfrm>
                <a:off x="623887" y="1280333"/>
                <a:ext cx="11174825" cy="10125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Policy gradient aims to learn a 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 that is parametrized with parameter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,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⋆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CN" sz="20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limLowPr>
                          <m:e>
                            <m:r>
                              <a:rPr lang="en-US" altLang="zh-CN" sz="2000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𝑎𝑟𝑔𝑚𝑎𝑥</m:t>
                            </m:r>
                          </m:e>
                          <m:lim>
                            <m:r>
                              <a:rPr lang="en-US" altLang="zh-CN" sz="2000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altLang="zh-CN" sz="20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𝔼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𝜏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altLang="zh-CN" sz="20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𝑡</m:t>
                                </m:r>
                                <m: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=0</m:t>
                                </m:r>
                              </m:sub>
                              <m:sup>
                                <m: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∞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𝑡</m:t>
                                    </m:r>
                                  </m:sup>
                                </m:sSup>
                                <m: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𝑅</m:t>
                                </m:r>
                                <m: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CN" sz="2000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altLang="zh-CN" sz="2000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e>
                            </m:nary>
                          </m:e>
                        </m:d>
                      </m:e>
                    </m:func>
                  </m:oMath>
                </a14:m>
                <a:r>
                  <a:rPr lang="en-US" altLang="zh-CN" b="0" dirty="0">
                    <a:solidFill>
                      <a:srgbClr val="47474A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F8250E-EEF9-E9A3-3019-ADC983AF6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87" y="1280333"/>
                <a:ext cx="11174825" cy="1012521"/>
              </a:xfrm>
              <a:prstGeom prst="rect">
                <a:avLst/>
              </a:prstGeom>
              <a:blipFill>
                <a:blip r:embed="rId4"/>
                <a:stretch>
                  <a:fillRect l="-491" t="-3012" b="-578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136787-4778-D817-1A71-D658CC4D06D2}"/>
                  </a:ext>
                </a:extLst>
              </p:cNvPr>
              <p:cNvSpPr txBox="1"/>
              <p:nvPr/>
            </p:nvSpPr>
            <p:spPr>
              <a:xfrm>
                <a:off x="5113745" y="2696602"/>
                <a:ext cx="5076418" cy="10304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  <m:d>
                            <m:dPr>
                              <m:sepChr m:val="∣"/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𝜃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</m:t>
                              </m:r>
                              <m:d>
                                <m:dPr>
                                  <m:sepChr m:val="∣"/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𝜏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nary>
                            <m:naryPr>
                              <m:chr m:val="∑"/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</m:e>
                      </m:nary>
                    </m:oMath>
                  </m:oMathPara>
                </a14:m>
                <a:endParaRPr lang="en-US" altLang="zh-CN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136787-4778-D817-1A71-D658CC4D0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3745" y="2696602"/>
                <a:ext cx="5076418" cy="10304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857526-98BB-EF14-9065-7FAD53D587DF}"/>
                  </a:ext>
                </a:extLst>
              </p:cNvPr>
              <p:cNvSpPr txBox="1"/>
              <p:nvPr/>
            </p:nvSpPr>
            <p:spPr>
              <a:xfrm>
                <a:off x="4579629" y="3497116"/>
                <a:ext cx="5076418" cy="998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𝔼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∣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func>
                          <m:nary>
                            <m:naryPr>
                              <m:chr m:val="∑"/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altLang="zh-CN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857526-98BB-EF14-9065-7FAD53D58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629" y="3497116"/>
                <a:ext cx="5076418" cy="9989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2BC755-2679-EF54-C209-CC77A1E28D28}"/>
                  </a:ext>
                </a:extLst>
              </p:cNvPr>
              <p:cNvSpPr txBox="1"/>
              <p:nvPr/>
            </p:nvSpPr>
            <p:spPr>
              <a:xfrm>
                <a:off x="56074" y="3796199"/>
                <a:ext cx="4871887" cy="2267929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0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 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∇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log</m:t>
                          </m:r>
                        </m:fName>
                        <m:e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∣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func>
                      <m:r>
                        <a:rPr lang="en-US" altLang="zh-CN" i="1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∇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</m:sub>
                      </m:sSub>
                      <m:func>
                        <m:funcPr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nary>
                            <m:naryPr>
                              <m:chr m:val="∏"/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sepChr m:val="∣"/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</m:t>
                              </m:r>
                              <m:d>
                                <m:dPr>
                                  <m:sepChr m:val="∣"/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∣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altLang="zh-CN" b="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2BC755-2679-EF54-C209-CC77A1E28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4" y="3796199"/>
                <a:ext cx="4871887" cy="22679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52833F1-6515-3CC4-7733-55AE73658EFE}"/>
                  </a:ext>
                </a:extLst>
              </p:cNvPr>
              <p:cNvSpPr txBox="1"/>
              <p:nvPr/>
            </p:nvSpPr>
            <p:spPr>
              <a:xfrm>
                <a:off x="5113745" y="4404826"/>
                <a:ext cx="5076418" cy="998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𝔼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∞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altLang="zh-CN" b="0" i="1" smtClean="0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𝜃</m:t>
                                          </m:r>
                                        </m:sub>
                                      </m:sSub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∣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)</m:t>
                                      </m:r>
                                    </m:e>
                                  </m:func>
                                </m:e>
                              </m:nary>
                            </m:e>
                          </m:d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𝑅</m:t>
                                  </m:r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</m:d>
                    </m:oMath>
                  </m:oMathPara>
                </a14:m>
                <a:endParaRPr lang="en-US" altLang="zh-CN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52833F1-6515-3CC4-7733-55AE73658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3745" y="4404826"/>
                <a:ext cx="5076418" cy="9989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F0F5C6-C18E-4486-A66D-CFBD7DCD0D9D}"/>
                  </a:ext>
                </a:extLst>
              </p:cNvPr>
              <p:cNvSpPr txBox="1"/>
              <p:nvPr/>
            </p:nvSpPr>
            <p:spPr>
              <a:xfrm>
                <a:off x="2865590" y="2146165"/>
                <a:ext cx="6094070" cy="8740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∇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𝔼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  <m:d>
                            <m:dPr>
                              <m:sepChr m:val="∣"/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𝜃</m:t>
                                  </m:r>
                                </m:sub>
                              </m:sSub>
                            </m:e>
                          </m:d>
                          <m:nary>
                            <m:naryPr>
                              <m:chr m:val="∑"/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F0F5C6-C18E-4486-A66D-CFBD7DCD0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590" y="2146165"/>
                <a:ext cx="6094070" cy="8740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5DB8156-242B-C771-E118-009B524AF410}"/>
              </a:ext>
            </a:extLst>
          </p:cNvPr>
          <p:cNvCxnSpPr>
            <a:cxnSpLocks/>
          </p:cNvCxnSpPr>
          <p:nvPr/>
        </p:nvCxnSpPr>
        <p:spPr>
          <a:xfrm>
            <a:off x="4927961" y="4980704"/>
            <a:ext cx="301264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D8E85EF-142A-D3E3-A50E-A84896F4E815}"/>
                  </a:ext>
                </a:extLst>
              </p:cNvPr>
              <p:cNvSpPr txBox="1"/>
              <p:nvPr/>
            </p:nvSpPr>
            <p:spPr>
              <a:xfrm>
                <a:off x="5309745" y="5363371"/>
                <a:ext cx="468441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0" dirty="0">
                    <a:solidFill>
                      <a:srgbClr val="47474A"/>
                    </a:solidFill>
                    <a:latin typeface="Palatino"/>
                    <a:cs typeface="Arial" panose="020B0604020202020204" pitchFamily="34" charset="0"/>
                  </a:rPr>
                  <a:t>The return and probability of trajectory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𝜏</m:t>
                    </m:r>
                  </m:oMath>
                </a14:m>
                <a:r>
                  <a:rPr lang="zh-CN" altLang="en-US" dirty="0">
                    <a:latin typeface="Palatino"/>
                  </a:rPr>
                  <a:t> </a:t>
                </a:r>
                <a:r>
                  <a:rPr lang="en-US" altLang="zh-CN" dirty="0">
                    <a:latin typeface="Palatino"/>
                  </a:rPr>
                  <a:t>depends on the acting policy, which is also the learned policy.</a:t>
                </a:r>
                <a:endParaRPr lang="zh-CN" altLang="en-US" dirty="0">
                  <a:latin typeface="Palatino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D8E85EF-142A-D3E3-A50E-A84896F4E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745" y="5363371"/>
                <a:ext cx="4684417" cy="923330"/>
              </a:xfrm>
              <a:prstGeom prst="rect">
                <a:avLst/>
              </a:prstGeom>
              <a:blipFill>
                <a:blip r:embed="rId10"/>
                <a:stretch>
                  <a:fillRect l="-1042" t="-3974" b="-99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Right 10">
            <a:extLst>
              <a:ext uri="{FF2B5EF4-FFF2-40B4-BE49-F238E27FC236}">
                <a16:creationId xmlns:a16="http://schemas.microsoft.com/office/drawing/2014/main" id="{5E05689E-4A37-C98D-7E47-0D99C23FD93A}"/>
              </a:ext>
            </a:extLst>
          </p:cNvPr>
          <p:cNvSpPr/>
          <p:nvPr/>
        </p:nvSpPr>
        <p:spPr>
          <a:xfrm>
            <a:off x="9913642" y="5825036"/>
            <a:ext cx="838561" cy="71220"/>
          </a:xfrm>
          <a:prstGeom prst="rightArrow">
            <a:avLst/>
          </a:prstGeom>
          <a:solidFill>
            <a:srgbClr val="4346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C86E91-21B8-2668-18E6-D725CA6B63F3}"/>
              </a:ext>
            </a:extLst>
          </p:cNvPr>
          <p:cNvSpPr txBox="1"/>
          <p:nvPr/>
        </p:nvSpPr>
        <p:spPr>
          <a:xfrm>
            <a:off x="10752204" y="5660591"/>
            <a:ext cx="1613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dirty="0">
                <a:solidFill>
                  <a:srgbClr val="47474A"/>
                </a:solidFill>
                <a:latin typeface="Palatino"/>
                <a:cs typeface="Arial" panose="020B0604020202020204" pitchFamily="34" charset="0"/>
              </a:rPr>
              <a:t>On-policy</a:t>
            </a:r>
            <a:endParaRPr lang="zh-CN" altLang="en-US" dirty="0">
              <a:latin typeface="Palatin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3465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14EE2-C743-0D5F-5B96-B5C8EB3A0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6DD42-BCB9-D94C-81C4-A0F3A0906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dirty="0">
                <a:solidFill>
                  <a:srgbClr val="43469E"/>
                </a:solidFill>
              </a:rPr>
              <a:t>Solution: </a:t>
            </a:r>
            <a:r>
              <a:rPr lang="en-US" dirty="0">
                <a:solidFill>
                  <a:srgbClr val="43469E"/>
                </a:solidFill>
              </a:rPr>
              <a:t>Actor-Critic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4ECD2-287C-366D-6B4E-DAFAE9BD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E2AE-D8B9-46CB-9AF8-72F99A13D342}" type="slidenum">
              <a:rPr lang="en-GB" smtClean="0"/>
              <a:t>13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B065BE-684C-D38F-0A74-5CA8E1036588}"/>
                  </a:ext>
                </a:extLst>
              </p:cNvPr>
              <p:cNvSpPr txBox="1"/>
              <p:nvPr/>
            </p:nvSpPr>
            <p:spPr>
              <a:xfrm>
                <a:off x="623885" y="1158458"/>
                <a:ext cx="11174825" cy="13680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For each state, the expected future reward is</a:t>
                </a:r>
              </a:p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𝑣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𝔼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𝑘</m:t>
                              </m:r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</m:t>
                              </m:r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𝑘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altLang="zh-CN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B065BE-684C-D38F-0A74-5CA8E1036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85" y="1158458"/>
                <a:ext cx="11174825" cy="1368003"/>
              </a:xfrm>
              <a:prstGeom prst="rect">
                <a:avLst/>
              </a:prstGeom>
              <a:blipFill>
                <a:blip r:embed="rId4"/>
                <a:stretch>
                  <a:fillRect l="-4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0499235-39F9-C815-1B3F-8F0C828CF9D5}"/>
              </a:ext>
            </a:extLst>
          </p:cNvPr>
          <p:cNvSpPr txBox="1"/>
          <p:nvPr/>
        </p:nvSpPr>
        <p:spPr>
          <a:xfrm>
            <a:off x="7928436" y="1860413"/>
            <a:ext cx="3935362" cy="437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altLang="zh-CN" sz="2000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rPr>
              <a:t>This is called the </a:t>
            </a:r>
            <a:r>
              <a:rPr lang="en-US" altLang="zh-CN" sz="2000" dirty="0">
                <a:solidFill>
                  <a:srgbClr val="C00000"/>
                </a:solidFill>
                <a:latin typeface="Palatino" pitchFamily="2" charset="77"/>
                <a:cs typeface="Arial" panose="020B0604020202020204" pitchFamily="34" charset="0"/>
              </a:rPr>
              <a:t>value function</a:t>
            </a:r>
            <a:endParaRPr lang="en-US" altLang="zh-CN" dirty="0">
              <a:solidFill>
                <a:srgbClr val="C00000"/>
              </a:solidFill>
              <a:latin typeface="Palatino" pitchFamily="2" charset="77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C79A06-85D0-6071-73C4-D5802D2AD1B9}"/>
                  </a:ext>
                </a:extLst>
              </p:cNvPr>
              <p:cNvSpPr txBox="1"/>
              <p:nvPr/>
            </p:nvSpPr>
            <p:spPr>
              <a:xfrm>
                <a:off x="623885" y="2614944"/>
                <a:ext cx="11174825" cy="1352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The following property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  <m:d>
                      <m:dPr>
                        <m:ctrlP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 is the foundation of actor-critic methods</a:t>
                </a:r>
              </a:p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𝑣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∼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∣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+1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</m:t>
                              </m:r>
                              <m:d>
                                <m:dPr>
                                  <m:sepChr m:val="∣"/>
                                  <m:ctrl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𝑣</m:t>
                              </m:r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altLang="zh-CN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FC79A06-85D0-6071-73C4-D5802D2AD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85" y="2614944"/>
                <a:ext cx="11174825" cy="1352678"/>
              </a:xfrm>
              <a:prstGeom prst="rect">
                <a:avLst/>
              </a:prstGeom>
              <a:blipFill>
                <a:blip r:embed="rId5"/>
                <a:stretch>
                  <a:fillRect l="-4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A987DA6-C324-6BA2-9C37-4804F59113E3}"/>
              </a:ext>
            </a:extLst>
          </p:cNvPr>
          <p:cNvSpPr txBox="1"/>
          <p:nvPr/>
        </p:nvSpPr>
        <p:spPr>
          <a:xfrm>
            <a:off x="9271205" y="3244334"/>
            <a:ext cx="216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C00000"/>
                </a:solidFill>
                <a:latin typeface="Palatino" pitchFamily="2" charset="77"/>
                <a:cs typeface="Arial" panose="020B0604020202020204" pitchFamily="34" charset="0"/>
              </a:rPr>
              <a:t>(Bellman Equation)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49A184D-0D60-1EA4-95AC-0AC36A36FBD8}"/>
                  </a:ext>
                </a:extLst>
              </p:cNvPr>
              <p:cNvSpPr txBox="1"/>
              <p:nvPr/>
            </p:nvSpPr>
            <p:spPr>
              <a:xfrm>
                <a:off x="623884" y="4085718"/>
                <a:ext cx="11174825" cy="18070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Proof:</a:t>
                </a:r>
              </a:p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𝑣</m:t>
                      </m:r>
                      <m:d>
                        <m:dPr>
                          <m:ctrl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𝔼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𝑘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𝑘</m:t>
                                  </m:r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𝔼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𝛾</m:t>
                          </m:r>
                          <m:nary>
                            <m:naryPr>
                              <m:chr m:val="∑"/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𝑘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𝑘</m:t>
                                  </m:r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−(</m:t>
                                  </m:r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+1)</m:t>
                                  </m:r>
                                </m:sup>
                              </m:s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altLang="zh-CN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:endParaRPr lang="en-US" altLang="zh-CN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49A184D-0D60-1EA4-95AC-0AC36A36F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84" y="4085718"/>
                <a:ext cx="11174825" cy="1807033"/>
              </a:xfrm>
              <a:prstGeom prst="rect">
                <a:avLst/>
              </a:prstGeom>
              <a:blipFill>
                <a:blip r:embed="rId6"/>
                <a:stretch>
                  <a:fillRect l="-4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08168F7-1F93-C621-B985-B07B615834FE}"/>
              </a:ext>
            </a:extLst>
          </p:cNvPr>
          <p:cNvSpPr/>
          <p:nvPr/>
        </p:nvSpPr>
        <p:spPr>
          <a:xfrm>
            <a:off x="7477432" y="4597427"/>
            <a:ext cx="2263878" cy="85210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11C150-D0BB-A9C6-A7C7-40CA8D580947}"/>
                  </a:ext>
                </a:extLst>
              </p:cNvPr>
              <p:cNvSpPr txBox="1"/>
              <p:nvPr/>
            </p:nvSpPr>
            <p:spPr>
              <a:xfrm>
                <a:off x="8068290" y="5486474"/>
                <a:ext cx="108216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𝑣</m:t>
                      </m:r>
                      <m:r>
                        <a:rPr lang="en-US" altLang="zh-CN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n-US" altLang="zh-CN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sub>
                      </m:sSub>
                      <m:r>
                        <a:rPr lang="en-US" altLang="zh-CN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11C150-D0BB-A9C6-A7C7-40CA8D580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290" y="5486474"/>
                <a:ext cx="1082162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03893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7B3DA-CF0F-E15C-7AC1-803E86467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602E2-F458-7500-E25F-EC5C6FBF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dirty="0">
                <a:solidFill>
                  <a:srgbClr val="43469E"/>
                </a:solidFill>
              </a:rPr>
              <a:t>Solution: </a:t>
            </a:r>
            <a:r>
              <a:rPr lang="en-US" dirty="0">
                <a:solidFill>
                  <a:srgbClr val="43469E"/>
                </a:solidFill>
              </a:rPr>
              <a:t>Actor-Critic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BFE33-1D47-4349-BD79-6CC95DC71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E2AE-D8B9-46CB-9AF8-72F99A13D342}" type="slidenum">
              <a:rPr lang="en-GB" smtClean="0"/>
              <a:t>14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3C1F7E-E2BE-D0DD-7943-1F821C92DF17}"/>
                  </a:ext>
                </a:extLst>
              </p:cNvPr>
              <p:cNvSpPr txBox="1"/>
              <p:nvPr/>
            </p:nvSpPr>
            <p:spPr>
              <a:xfrm>
                <a:off x="623886" y="1158458"/>
                <a:ext cx="11174825" cy="8260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indent="-228600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For each state, the expected future reward if 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00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 is taken is</a:t>
                </a:r>
              </a:p>
              <a:p>
                <a:pPr algn="r">
                  <a:lnSpc>
                    <a:spcPct val="12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𝑄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𝛾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∼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∣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altLang="zh-CN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3C1F7E-E2BE-D0DD-7943-1F821C92D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86" y="1158458"/>
                <a:ext cx="11174825" cy="826060"/>
              </a:xfrm>
              <a:prstGeom prst="rect">
                <a:avLst/>
              </a:prstGeom>
              <a:blipFill>
                <a:blip r:embed="rId4"/>
                <a:stretch>
                  <a:fillRect l="-491" b="-1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22C107-1214-6BFD-C36C-8BA4B7CFA148}"/>
                  </a:ext>
                </a:extLst>
              </p:cNvPr>
              <p:cNvSpPr txBox="1"/>
              <p:nvPr/>
            </p:nvSpPr>
            <p:spPr>
              <a:xfrm>
                <a:off x="623885" y="2073001"/>
                <a:ext cx="11174825" cy="14051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indent="-228600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The</a:t>
                </a:r>
                <a:r>
                  <a:rPr lang="zh-CN" altLang="en-US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action-value function also satisfies the Bellman equation  </a:t>
                </a:r>
              </a:p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𝑄</m:t>
                      </m:r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sz="2000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000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2000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US" altLang="zh-CN" sz="2000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altLang="zh-CN" sz="2000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  <m:d>
                            <m:dPr>
                              <m:sepChr m:val="∣"/>
                              <m:ctrlPr>
                                <a:rPr lang="en-US" altLang="zh-CN" sz="2000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CN" sz="2000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+1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𝑄</m:t>
                              </m:r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CN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22C107-1214-6BFD-C36C-8BA4B7CFA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85" y="2073001"/>
                <a:ext cx="11174825" cy="1405128"/>
              </a:xfrm>
              <a:prstGeom prst="rect">
                <a:avLst/>
              </a:prstGeom>
              <a:blipFill>
                <a:blip r:embed="rId5"/>
                <a:stretch>
                  <a:fillRect l="-341" t="-38393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2BB23A3-1673-E68C-ACF5-FC18816CA42C}"/>
              </a:ext>
            </a:extLst>
          </p:cNvPr>
          <p:cNvSpPr txBox="1"/>
          <p:nvPr/>
        </p:nvSpPr>
        <p:spPr>
          <a:xfrm>
            <a:off x="1319212" y="1571488"/>
            <a:ext cx="2626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C00000"/>
                </a:solidFill>
                <a:latin typeface="Palatino" pitchFamily="2" charset="77"/>
                <a:cs typeface="Arial" panose="020B0604020202020204" pitchFamily="34" charset="0"/>
              </a:rPr>
              <a:t>(Action-value function)</a:t>
            </a:r>
            <a:endParaRPr lang="zh-CN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6D0882-BA77-AC34-871C-689B49B9A5CA}"/>
              </a:ext>
            </a:extLst>
          </p:cNvPr>
          <p:cNvSpPr txBox="1"/>
          <p:nvPr/>
        </p:nvSpPr>
        <p:spPr>
          <a:xfrm>
            <a:off x="9552569" y="2802878"/>
            <a:ext cx="216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C00000"/>
                </a:solidFill>
                <a:latin typeface="Palatino" pitchFamily="2" charset="77"/>
                <a:cs typeface="Arial" panose="020B0604020202020204" pitchFamily="34" charset="0"/>
              </a:rPr>
              <a:t>(Bellman Equation)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4122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5293A-EA5F-2C92-0F58-BF9F5CC9C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DF9E2-5673-9D14-FD7F-3B2AD51A5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dirty="0">
                <a:solidFill>
                  <a:srgbClr val="43469E"/>
                </a:solidFill>
              </a:rPr>
              <a:t>Solution: </a:t>
            </a:r>
            <a:r>
              <a:rPr lang="en-US" dirty="0">
                <a:solidFill>
                  <a:srgbClr val="43469E"/>
                </a:solidFill>
              </a:rPr>
              <a:t>Actor-Critic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13E39-6A2A-C2E0-08F6-4B29DA065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E2AE-D8B9-46CB-9AF8-72F99A13D342}" type="slidenum">
              <a:rPr lang="en-GB" smtClean="0"/>
              <a:t>15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6195DB-1188-B7BE-7DD7-D45EF7DF58C4}"/>
                  </a:ext>
                </a:extLst>
              </p:cNvPr>
              <p:cNvSpPr txBox="1"/>
              <p:nvPr/>
            </p:nvSpPr>
            <p:spPr>
              <a:xfrm>
                <a:off x="623885" y="1311001"/>
                <a:ext cx="11174825" cy="13788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indent="-228600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For MDP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ℳ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={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𝛾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}</m:t>
                    </m:r>
                  </m:oMath>
                </a14:m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, actor-critic aims to learn a 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 that is parametrized with parameter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, such that</a:t>
                </a:r>
              </a:p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⋆</m:t>
                          </m:r>
                        </m:sup>
                      </m:sSup>
                      <m:r>
                        <a:rPr lang="en-US" altLang="zh-CN" sz="2000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∣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∼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∣</m:t>
                              </m:r>
                              <m:sSub>
                                <m:sSubPr>
                                  <m:ctrlP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  <m:r>
                        <a:rPr lang="en-US" altLang="zh-CN" sz="2000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</m:oMath>
                  </m:oMathPara>
                </a14:m>
                <a:endParaRPr lang="en-US" altLang="zh-CN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6195DB-1188-B7BE-7DD7-D45EF7DF5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85" y="1311001"/>
                <a:ext cx="11174825" cy="1378839"/>
              </a:xfrm>
              <a:prstGeom prst="rect">
                <a:avLst/>
              </a:prstGeom>
              <a:blipFill>
                <a:blip r:embed="rId4"/>
                <a:stretch>
                  <a:fillRect l="-4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D7E6398-82F6-B75C-B799-682B63DB801A}"/>
              </a:ext>
            </a:extLst>
          </p:cNvPr>
          <p:cNvSpPr txBox="1"/>
          <p:nvPr/>
        </p:nvSpPr>
        <p:spPr>
          <a:xfrm>
            <a:off x="2107484" y="3099454"/>
            <a:ext cx="1828801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rPr>
              <a:t>Value Iteration</a:t>
            </a:r>
            <a:endParaRPr lang="zh-CN" altLang="en-US" sz="2000" dirty="0">
              <a:solidFill>
                <a:srgbClr val="47474A"/>
              </a:solidFill>
              <a:latin typeface="Palatino" pitchFamily="2" charset="7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36FB6-4DC4-12ED-8BE4-86A46A97C2B5}"/>
              </a:ext>
            </a:extLst>
          </p:cNvPr>
          <p:cNvSpPr txBox="1"/>
          <p:nvPr/>
        </p:nvSpPr>
        <p:spPr>
          <a:xfrm>
            <a:off x="2107484" y="4223305"/>
            <a:ext cx="1828801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rPr>
              <a:t>Policy Improvement</a:t>
            </a:r>
            <a:endParaRPr lang="zh-CN" altLang="en-US" sz="2000" dirty="0">
              <a:solidFill>
                <a:srgbClr val="47474A"/>
              </a:solidFill>
              <a:latin typeface="Palatino" pitchFamily="2" charset="77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D004B04-94D6-8AEE-A0C1-52C85DABC57D}"/>
              </a:ext>
            </a:extLst>
          </p:cNvPr>
          <p:cNvCxnSpPr>
            <a:stCxn id="3" idx="2"/>
            <a:endCxn id="6" idx="0"/>
          </p:cNvCxnSpPr>
          <p:nvPr/>
        </p:nvCxnSpPr>
        <p:spPr>
          <a:xfrm>
            <a:off x="3021885" y="3807340"/>
            <a:ext cx="0" cy="415965"/>
          </a:xfrm>
          <a:prstGeom prst="straightConnector1">
            <a:avLst/>
          </a:prstGeom>
          <a:ln w="25400">
            <a:solidFill>
              <a:schemeClr val="tx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28C8F0E3-2CF7-12AA-905F-175ED5BA0B5B}"/>
              </a:ext>
            </a:extLst>
          </p:cNvPr>
          <p:cNvCxnSpPr>
            <a:cxnSpLocks/>
            <a:stCxn id="6" idx="2"/>
            <a:endCxn id="3" idx="0"/>
          </p:cNvCxnSpPr>
          <p:nvPr/>
        </p:nvCxnSpPr>
        <p:spPr>
          <a:xfrm rot="5400000" flipH="1">
            <a:off x="2106016" y="4015323"/>
            <a:ext cx="1831737" cy="12700"/>
          </a:xfrm>
          <a:prstGeom prst="bentConnector5">
            <a:avLst>
              <a:gd name="adj1" fmla="val -12480"/>
              <a:gd name="adj2" fmla="val 9000000"/>
              <a:gd name="adj3" fmla="val 112480"/>
            </a:avLst>
          </a:prstGeom>
          <a:ln w="25400">
            <a:solidFill>
              <a:schemeClr val="tx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6E9554-CEB5-CDAC-C356-D981FB1ED3E9}"/>
                  </a:ext>
                </a:extLst>
              </p:cNvPr>
              <p:cNvSpPr txBox="1"/>
              <p:nvPr/>
            </p:nvSpPr>
            <p:spPr>
              <a:xfrm>
                <a:off x="4046898" y="4349846"/>
                <a:ext cx="3680234" cy="454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18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800" b="0" i="0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∣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∼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  <m: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∣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6E9554-CEB5-CDAC-C356-D981FB1ED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6898" y="4349846"/>
                <a:ext cx="3680234" cy="454804"/>
              </a:xfrm>
              <a:prstGeom prst="rect">
                <a:avLst/>
              </a:prstGeom>
              <a:blipFill>
                <a:blip r:embed="rId5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2FC179C-1D72-1721-5398-50D711EC07D7}"/>
                  </a:ext>
                </a:extLst>
              </p:cNvPr>
              <p:cNvSpPr txBox="1"/>
              <p:nvPr/>
            </p:nvSpPr>
            <p:spPr>
              <a:xfrm>
                <a:off x="4046897" y="3225995"/>
                <a:ext cx="7206121" cy="506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18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800" b="0" i="0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𝜓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(</m:t>
                                  </m:r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−(</m:t>
                              </m:r>
                              <m: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𝛾</m:t>
                              </m:r>
                              <m:sSub>
                                <m:sSubPr>
                                  <m:ctrlP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  <m:r>
                                        <a:rPr lang="en-GB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  <m:r>
                                        <a:rPr lang="en-GB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2FC179C-1D72-1721-5398-50D711EC0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6897" y="3225995"/>
                <a:ext cx="7206121" cy="506485"/>
              </a:xfrm>
              <a:prstGeom prst="rect">
                <a:avLst/>
              </a:prstGeom>
              <a:blipFill>
                <a:blip r:embed="rId6"/>
                <a:stretch>
                  <a:fillRect b="-72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17F7BE2E-F8EE-B2FF-2DC6-C5C1CD1D6EDC}"/>
              </a:ext>
            </a:extLst>
          </p:cNvPr>
          <p:cNvSpPr/>
          <p:nvPr/>
        </p:nvSpPr>
        <p:spPr>
          <a:xfrm>
            <a:off x="7322573" y="3276939"/>
            <a:ext cx="2859813" cy="35291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E8C7C5-BDDC-F439-37DF-8D1F4A8CBBA6}"/>
              </a:ext>
            </a:extLst>
          </p:cNvPr>
          <p:cNvSpPr txBox="1"/>
          <p:nvPr/>
        </p:nvSpPr>
        <p:spPr>
          <a:xfrm>
            <a:off x="8093381" y="2788988"/>
            <a:ext cx="216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C00000"/>
                </a:solidFill>
                <a:latin typeface="Palatino" pitchFamily="2" charset="77"/>
                <a:cs typeface="Arial" panose="020B0604020202020204" pitchFamily="34" charset="0"/>
              </a:rPr>
              <a:t>Bellman Estimation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663712-9DB3-76CB-8814-E0433B3DAAF2}"/>
                  </a:ext>
                </a:extLst>
              </p:cNvPr>
              <p:cNvSpPr txBox="1"/>
              <p:nvPr/>
            </p:nvSpPr>
            <p:spPr>
              <a:xfrm>
                <a:off x="7322573" y="3748870"/>
                <a:ext cx="242180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solidFill>
                      <a:srgbClr val="47474A"/>
                    </a:solidFill>
                    <a:latin typeface="Palatino"/>
                    <a:cs typeface="Arial" panose="020B0604020202020204" pitchFamily="34" charset="0"/>
                  </a:rPr>
                  <a:t>Does not involve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endParaRPr lang="zh-CN" altLang="en-US" sz="2000" dirty="0">
                  <a:latin typeface="Palatino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663712-9DB3-76CB-8814-E0433B3DA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573" y="3748870"/>
                <a:ext cx="2421805" cy="400110"/>
              </a:xfrm>
              <a:prstGeom prst="rect">
                <a:avLst/>
              </a:prstGeom>
              <a:blipFill>
                <a:blip r:embed="rId7"/>
                <a:stretch>
                  <a:fillRect l="-2519"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Right 7">
            <a:extLst>
              <a:ext uri="{FF2B5EF4-FFF2-40B4-BE49-F238E27FC236}">
                <a16:creationId xmlns:a16="http://schemas.microsoft.com/office/drawing/2014/main" id="{BBCD3D7D-31CC-F58F-2C8F-674BAF757055}"/>
              </a:ext>
            </a:extLst>
          </p:cNvPr>
          <p:cNvSpPr/>
          <p:nvPr/>
        </p:nvSpPr>
        <p:spPr>
          <a:xfrm>
            <a:off x="9550424" y="3925493"/>
            <a:ext cx="838561" cy="71220"/>
          </a:xfrm>
          <a:prstGeom prst="rightArrow">
            <a:avLst/>
          </a:prstGeom>
          <a:solidFill>
            <a:srgbClr val="4346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33F078-D21D-AAD3-3B77-43A7836DD68E}"/>
              </a:ext>
            </a:extLst>
          </p:cNvPr>
          <p:cNvSpPr txBox="1"/>
          <p:nvPr/>
        </p:nvSpPr>
        <p:spPr>
          <a:xfrm>
            <a:off x="10388986" y="3761048"/>
            <a:ext cx="16133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dirty="0">
                <a:solidFill>
                  <a:srgbClr val="47474A"/>
                </a:solidFill>
                <a:latin typeface="Palatino"/>
                <a:cs typeface="Arial" panose="020B0604020202020204" pitchFamily="34" charset="0"/>
              </a:rPr>
              <a:t>Off-policy</a:t>
            </a:r>
            <a:endParaRPr lang="zh-CN" altLang="en-US" sz="2000" dirty="0">
              <a:latin typeface="Palatin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901FB4-17E1-DD3B-673A-E1D7B6857D78}"/>
              </a:ext>
            </a:extLst>
          </p:cNvPr>
          <p:cNvSpPr txBox="1"/>
          <p:nvPr/>
        </p:nvSpPr>
        <p:spPr>
          <a:xfrm>
            <a:off x="1019546" y="3268731"/>
            <a:ext cx="926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43469E"/>
                </a:solidFill>
                <a:latin typeface="Palatino"/>
              </a:rPr>
              <a:t>Critic</a:t>
            </a:r>
            <a:endParaRPr lang="zh-CN" altLang="en-US" b="1" dirty="0">
              <a:latin typeface="Palatin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0BC4D3-8E65-0081-627F-387FEAC4CF30}"/>
              </a:ext>
            </a:extLst>
          </p:cNvPr>
          <p:cNvSpPr txBox="1"/>
          <p:nvPr/>
        </p:nvSpPr>
        <p:spPr>
          <a:xfrm>
            <a:off x="1019546" y="4392582"/>
            <a:ext cx="926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43469E"/>
                </a:solidFill>
                <a:latin typeface="Palatino"/>
              </a:rPr>
              <a:t>Actor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813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A0EA2-2404-D047-E9BA-7C326663E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2FB24-956B-680B-2FEC-4DFA968F0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dirty="0">
                <a:solidFill>
                  <a:srgbClr val="43469E"/>
                </a:solidFill>
              </a:rPr>
              <a:t>Solution: State of the Arts</a:t>
            </a:r>
            <a:endParaRPr lang="en-US" dirty="0">
              <a:solidFill>
                <a:srgbClr val="43469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50CC2-428E-D86B-7BF9-67D8AC43F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E2AE-D8B9-46CB-9AF8-72F99A13D342}" type="slidenum">
              <a:rPr lang="en-GB" smtClean="0"/>
              <a:t>16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241850-8FBC-E960-865E-1DF816F54965}"/>
              </a:ext>
            </a:extLst>
          </p:cNvPr>
          <p:cNvSpPr txBox="1"/>
          <p:nvPr/>
        </p:nvSpPr>
        <p:spPr>
          <a:xfrm>
            <a:off x="623885" y="1158458"/>
            <a:ext cx="11174825" cy="506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1800"/>
              </a:spcBef>
              <a:buClr>
                <a:srgbClr val="FFF9E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43469E"/>
                </a:solidFill>
                <a:latin typeface="Palatino" pitchFamily="2" charset="77"/>
                <a:cs typeface="Arial" panose="020B0604020202020204" pitchFamily="34" charset="0"/>
              </a:rPr>
              <a:t>Policy Gradient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8D25740-9C40-F23E-E49F-396DCF08670E}"/>
              </a:ext>
            </a:extLst>
          </p:cNvPr>
          <p:cNvSpPr/>
          <p:nvPr/>
        </p:nvSpPr>
        <p:spPr>
          <a:xfrm>
            <a:off x="3415170" y="1429470"/>
            <a:ext cx="838561" cy="71220"/>
          </a:xfrm>
          <a:prstGeom prst="rightArrow">
            <a:avLst/>
          </a:prstGeom>
          <a:solidFill>
            <a:srgbClr val="4346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2B56B9-E09A-94EC-F3E2-E08DD51B113D}"/>
              </a:ext>
            </a:extLst>
          </p:cNvPr>
          <p:cNvSpPr txBox="1"/>
          <p:nvPr/>
        </p:nvSpPr>
        <p:spPr>
          <a:xfrm>
            <a:off x="4253732" y="1265025"/>
            <a:ext cx="54331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dirty="0">
                <a:solidFill>
                  <a:srgbClr val="47474A"/>
                </a:solidFill>
                <a:latin typeface="Palatino"/>
                <a:cs typeface="Arial" panose="020B0604020202020204" pitchFamily="34" charset="0"/>
              </a:rPr>
              <a:t>Proximal Policy Optimization (PPO)</a:t>
            </a:r>
            <a:endParaRPr lang="zh-CN" altLang="en-US" sz="2000" dirty="0">
              <a:latin typeface="Palatin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E72508D-AD1C-141C-3008-3CC8329FE4E5}"/>
                  </a:ext>
                </a:extLst>
              </p:cNvPr>
              <p:cNvSpPr txBox="1"/>
              <p:nvPr/>
            </p:nvSpPr>
            <p:spPr>
              <a:xfrm>
                <a:off x="1117853" y="3922725"/>
                <a:ext cx="8886601" cy="1091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⋆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CN" sz="20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altLang="zh-CN" sz="2000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altLang="zh-CN" sz="20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sz="2000" b="0" i="1" smtClean="0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zh-CN" sz="2000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2000" b="0" i="1" smtClean="0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altLang="zh-CN" sz="20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altLang="zh-CN" sz="2000" b="0" i="1" smtClean="0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min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zh-CN" sz="2000" b="0" i="1" smtClean="0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zh-CN" sz="2000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altLang="zh-CN" sz="2000" b="0" i="1" smtClean="0">
                                                <a:solidFill>
                                                  <a:srgbClr val="47474A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000" b="0" i="1" smtClean="0">
                                                <a:solidFill>
                                                  <a:srgbClr val="47474A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𝜋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000" b="0" i="1" smtClean="0">
                                                <a:solidFill>
                                                  <a:srgbClr val="47474A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𝜃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sepChr m:val="∣"/>
                                            <m:ctrlPr>
                                              <a:rPr lang="en-US" altLang="zh-CN" sz="2000" b="0" i="1" smtClean="0">
                                                <a:solidFill>
                                                  <a:srgbClr val="47474A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altLang="zh-CN" sz="20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20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20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altLang="zh-CN" sz="20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20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𝑠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20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altLang="zh-CN" sz="2000" b="0" i="1" smtClean="0">
                                                <a:solidFill>
                                                  <a:srgbClr val="47474A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000" b="0" i="1" smtClean="0">
                                                <a:solidFill>
                                                  <a:srgbClr val="47474A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𝜋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lang="en-US" altLang="zh-CN" sz="20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20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20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𝑜𝑙𝑑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d>
                                          <m:dPr>
                                            <m:sepChr m:val="∣"/>
                                            <m:ctrlPr>
                                              <a:rPr lang="en-US" altLang="zh-CN" sz="2000" b="0" i="1" smtClean="0">
                                                <a:solidFill>
                                                  <a:srgbClr val="47474A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altLang="zh-CN" sz="20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20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20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altLang="zh-CN" sz="20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20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𝑠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20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den>
                                    </m:f>
                                    <m:sSub>
                                      <m:sSubPr>
                                        <m:ctrlPr>
                                          <a:rPr lang="en-US" altLang="zh-CN" sz="2000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altLang="zh-CN" sz="2000" b="0" i="1" smtClean="0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,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2000" b="0" i="0" smtClean="0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clip</m:t>
                                    </m:r>
                                    <m:d>
                                      <m:dPr>
                                        <m:ctrlPr>
                                          <a:rPr lang="en-US" altLang="zh-CN" sz="2000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altLang="zh-CN" sz="2000" i="1">
                                                <a:solidFill>
                                                  <a:srgbClr val="47474A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altLang="zh-CN" sz="2000" i="1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2000" i="1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2000" i="1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𝜃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sepChr m:val="∣"/>
                                                <m:ctrlPr>
                                                  <a:rPr lang="en-US" altLang="zh-CN" sz="2000" i="1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altLang="zh-CN" sz="2000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altLang="zh-CN" sz="2000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  <m:t>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altLang="zh-CN" sz="2000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  <m:t>𝑡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altLang="zh-CN" sz="2000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altLang="zh-CN" sz="2000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  <m:t>𝑠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altLang="zh-CN" sz="2000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  <m:t>𝑡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altLang="zh-CN" sz="2000" i="1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2000" i="1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𝜋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lang="en-US" altLang="zh-CN" sz="2000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altLang="zh-CN" sz="2000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altLang="zh-CN" sz="2000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  <m:t>𝑜𝑙𝑑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  <m:d>
                                              <m:dPr>
                                                <m:sepChr m:val="∣"/>
                                                <m:ctrlPr>
                                                  <a:rPr lang="en-US" altLang="zh-CN" sz="2000" i="1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altLang="zh-CN" sz="2000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altLang="zh-CN" sz="2000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  <m:t>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altLang="zh-CN" sz="2000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  <m:t>𝑡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altLang="zh-CN" sz="2000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altLang="zh-CN" sz="2000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  <m:t>𝑠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altLang="zh-CN" sz="2000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  <m:t>𝑡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den>
                                        </m:f>
                                        <m:r>
                                          <a:rPr lang="en-US" altLang="zh-CN" sz="2000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,1−</m:t>
                                        </m:r>
                                        <m:r>
                                          <a:rPr lang="en-US" altLang="zh-CN" sz="2000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𝜖</m:t>
                                        </m:r>
                                        <m:r>
                                          <a:rPr lang="en-US" altLang="zh-CN" sz="2000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,1+</m:t>
                                        </m:r>
                                        <m:r>
                                          <a:rPr lang="en-US" altLang="zh-CN" sz="2000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𝜖</m:t>
                                        </m:r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en-US" altLang="zh-CN" sz="2000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2000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altLang="zh-CN" sz="2000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func>
                          </m:e>
                        </m:d>
                      </m:e>
                    </m:func>
                  </m:oMath>
                </a14:m>
                <a:r>
                  <a:rPr lang="en-US" altLang="zh-CN" sz="2000" dirty="0"/>
                  <a:t>, </a:t>
                </a:r>
                <a:r>
                  <a:rPr lang="en-US" altLang="zh-CN" sz="2000" dirty="0">
                    <a:latin typeface="Palatino"/>
                  </a:rPr>
                  <a:t>where</a:t>
                </a:r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/>
                  <a:t>.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E72508D-AD1C-141C-3008-3CC8329FE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853" y="3922725"/>
                <a:ext cx="8886601" cy="1091646"/>
              </a:xfrm>
              <a:prstGeom prst="rect">
                <a:avLst/>
              </a:prstGeom>
              <a:blipFill>
                <a:blip r:embed="rId4"/>
                <a:stretch>
                  <a:fillRect l="-686"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9C519A3-2C37-02E3-3057-12CDFE46D10A}"/>
                  </a:ext>
                </a:extLst>
              </p:cNvPr>
              <p:cNvSpPr txBox="1"/>
              <p:nvPr/>
            </p:nvSpPr>
            <p:spPr>
              <a:xfrm>
                <a:off x="1142303" y="2252412"/>
                <a:ext cx="6452418" cy="9318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⋆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limLow>
                            <m:limLowPr>
                              <m:ctrlPr>
                                <a:rPr lang="en-US" altLang="zh-CN" sz="2000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i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altLang="zh-CN" sz="2000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lim>
                          </m:limLow>
                          <m:r>
                            <a:rPr lang="en-US" altLang="zh-CN" sz="2000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𝔼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sz="2000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∞</m:t>
                                  </m:r>
                                </m:sup>
                                <m:e>
                                  <m:func>
                                    <m:funcPr>
                                      <m:ctrlPr>
                                        <a:rPr lang="en-US" altLang="zh-CN" sz="2000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00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000" b="0" i="1" smtClean="0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0" i="1" smtClean="0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𝜃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∣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000" i="1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i="1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i="1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altLang="zh-CN" sz="2000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)</m:t>
                                      </m:r>
                                    </m:e>
                                  </m:func>
                                </m:e>
                              </m:nary>
                            </m:e>
                          </m:d>
                          <m:d>
                            <m:dPr>
                              <m:ctrlP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CN" sz="2000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altLang="zh-CN" sz="2000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𝑅</m:t>
                                  </m:r>
                                  <m: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CN" sz="2000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sz="2000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9C519A3-2C37-02E3-3057-12CDFE46D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303" y="2252412"/>
                <a:ext cx="6452418" cy="931858"/>
              </a:xfrm>
              <a:prstGeom prst="rect">
                <a:avLst/>
              </a:prstGeom>
              <a:blipFill>
                <a:blip r:embed="rId5"/>
                <a:stretch>
                  <a:fillRect t="-104054" b="-15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7E81732-3B41-706C-4A56-03668DF2C481}"/>
              </a:ext>
            </a:extLst>
          </p:cNvPr>
          <p:cNvSpPr txBox="1"/>
          <p:nvPr/>
        </p:nvSpPr>
        <p:spPr>
          <a:xfrm>
            <a:off x="1117853" y="1936147"/>
            <a:ext cx="54331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dirty="0">
                <a:solidFill>
                  <a:srgbClr val="47474A"/>
                </a:solidFill>
                <a:latin typeface="Palatino"/>
                <a:cs typeface="Arial" panose="020B0604020202020204" pitchFamily="34" charset="0"/>
              </a:rPr>
              <a:t>Vanilla Policy Gradien</a:t>
            </a:r>
            <a:r>
              <a:rPr lang="en-US" altLang="zh-CN" sz="2000" dirty="0">
                <a:solidFill>
                  <a:srgbClr val="47474A"/>
                </a:solidFill>
                <a:latin typeface="Palatino"/>
                <a:cs typeface="Arial" panose="020B0604020202020204" pitchFamily="34" charset="0"/>
              </a:rPr>
              <a:t>t:</a:t>
            </a:r>
            <a:endParaRPr lang="zh-CN" altLang="en-US" sz="2000" dirty="0">
              <a:latin typeface="Palatin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6BC601-744E-A5E3-5977-5F24EB4684C8}"/>
              </a:ext>
            </a:extLst>
          </p:cNvPr>
          <p:cNvSpPr txBox="1"/>
          <p:nvPr/>
        </p:nvSpPr>
        <p:spPr>
          <a:xfrm>
            <a:off x="1117853" y="3558225"/>
            <a:ext cx="54331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dirty="0">
                <a:solidFill>
                  <a:srgbClr val="47474A"/>
                </a:solidFill>
                <a:latin typeface="Palatino"/>
                <a:cs typeface="Arial" panose="020B0604020202020204" pitchFamily="34" charset="0"/>
              </a:rPr>
              <a:t>PPO</a:t>
            </a:r>
            <a:r>
              <a:rPr lang="en-US" altLang="zh-CN" sz="2000" dirty="0">
                <a:solidFill>
                  <a:srgbClr val="47474A"/>
                </a:solidFill>
                <a:latin typeface="Palatino"/>
                <a:cs typeface="Arial" panose="020B0604020202020204" pitchFamily="34" charset="0"/>
              </a:rPr>
              <a:t>:</a:t>
            </a:r>
            <a:endParaRPr lang="zh-CN" altLang="en-US" sz="2000" dirty="0">
              <a:latin typeface="Palatin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7114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CB2E7-3560-129C-5E67-2D83308A7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9D55A-EB57-1359-FC90-E932D6DD9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dirty="0">
                <a:solidFill>
                  <a:srgbClr val="43469E"/>
                </a:solidFill>
              </a:rPr>
              <a:t>Solution: State of the Arts</a:t>
            </a:r>
            <a:endParaRPr lang="en-US" dirty="0">
              <a:solidFill>
                <a:srgbClr val="43469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1F23A-DBA3-B1D8-7CC7-ABAF3960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E2AE-D8B9-46CB-9AF8-72F99A13D342}" type="slidenum">
              <a:rPr lang="en-GB" smtClean="0"/>
              <a:t>17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99313B-27B0-BDE0-9383-FB54DD198119}"/>
              </a:ext>
            </a:extLst>
          </p:cNvPr>
          <p:cNvSpPr txBox="1"/>
          <p:nvPr/>
        </p:nvSpPr>
        <p:spPr>
          <a:xfrm>
            <a:off x="623885" y="1158458"/>
            <a:ext cx="11174825" cy="506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1800"/>
              </a:spcBef>
              <a:buClr>
                <a:srgbClr val="FFF9E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43469E"/>
                </a:solidFill>
                <a:latin typeface="Palatino" pitchFamily="2" charset="77"/>
                <a:cs typeface="Arial" panose="020B0604020202020204" pitchFamily="34" charset="0"/>
              </a:rPr>
              <a:t>Policy Gradient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BCF4721-B1B2-EB00-377D-ED06869DA411}"/>
              </a:ext>
            </a:extLst>
          </p:cNvPr>
          <p:cNvSpPr/>
          <p:nvPr/>
        </p:nvSpPr>
        <p:spPr>
          <a:xfrm>
            <a:off x="3415170" y="1429470"/>
            <a:ext cx="838561" cy="71220"/>
          </a:xfrm>
          <a:prstGeom prst="rightArrow">
            <a:avLst/>
          </a:prstGeom>
          <a:solidFill>
            <a:srgbClr val="4346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7E8B45-E50F-1D58-AB22-A3440807218C}"/>
              </a:ext>
            </a:extLst>
          </p:cNvPr>
          <p:cNvSpPr txBox="1"/>
          <p:nvPr/>
        </p:nvSpPr>
        <p:spPr>
          <a:xfrm>
            <a:off x="4253732" y="1265025"/>
            <a:ext cx="54331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dirty="0">
                <a:solidFill>
                  <a:srgbClr val="47474A"/>
                </a:solidFill>
                <a:latin typeface="Palatino"/>
                <a:cs typeface="Arial" panose="020B0604020202020204" pitchFamily="34" charset="0"/>
              </a:rPr>
              <a:t>Proximal Policy Optimization (PPO)</a:t>
            </a:r>
            <a:endParaRPr lang="zh-CN" altLang="en-US" sz="2000" dirty="0">
              <a:latin typeface="Palatin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1727BFD-D24D-23C5-23E7-775FDA5893A8}"/>
                  </a:ext>
                </a:extLst>
              </p:cNvPr>
              <p:cNvSpPr txBox="1"/>
              <p:nvPr/>
            </p:nvSpPr>
            <p:spPr>
              <a:xfrm>
                <a:off x="935825" y="1936147"/>
                <a:ext cx="11047403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⋆</m:t>
                        </m:r>
                      </m:sup>
                    </m:sSup>
                    <m:r>
                      <a:rPr lang="en-US" altLang="zh-CN" sz="18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altLang="zh-CN" sz="18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CN" sz="18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CN" sz="1800" b="0" i="0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altLang="zh-CN" sz="1800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altLang="zh-CN" sz="18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sz="1800" b="0" i="1" smtClean="0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b="0" i="1" smtClean="0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sz="1800" b="0" i="1" smtClean="0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zh-CN" sz="1800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1800" b="0" i="1" smtClean="0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b="0" i="1" smtClean="0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CN" sz="1800" b="0" i="1" smtClean="0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altLang="zh-CN" sz="18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altLang="zh-CN" sz="1800" b="0" i="1" smtClean="0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zh-CN" sz="1800" b="0" i="0" smtClean="0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min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zh-CN" sz="1800" b="0" i="1" smtClean="0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zh-CN" sz="1800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altLang="zh-CN" sz="1800" b="0" i="1" smtClean="0">
                                                <a:solidFill>
                                                  <a:srgbClr val="47474A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1800" b="0" i="1" smtClean="0">
                                                <a:solidFill>
                                                  <a:srgbClr val="47474A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𝜋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1800" b="0" i="1" smtClean="0">
                                                <a:solidFill>
                                                  <a:srgbClr val="47474A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𝜃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sepChr m:val="∣"/>
                                            <m:ctrlPr>
                                              <a:rPr lang="en-US" altLang="zh-CN" sz="1800" b="0" i="1" smtClean="0">
                                                <a:solidFill>
                                                  <a:srgbClr val="47474A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altLang="zh-CN" sz="18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18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18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altLang="zh-CN" sz="18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18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𝑠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18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altLang="zh-CN" sz="1800" b="0" i="1" smtClean="0">
                                                <a:solidFill>
                                                  <a:srgbClr val="47474A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1800" b="0" i="1" smtClean="0">
                                                <a:solidFill>
                                                  <a:srgbClr val="47474A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  <m:t>𝜋</m:t>
                                            </m:r>
                                          </m:e>
                                          <m:sub>
                                            <m:sSub>
                                              <m:sSubPr>
                                                <m:ctrlPr>
                                                  <a:rPr lang="en-US" altLang="zh-CN" sz="18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18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18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𝑜𝑙𝑑</m:t>
                                                </m:r>
                                              </m:sub>
                                            </m:sSub>
                                          </m:sub>
                                        </m:sSub>
                                        <m:d>
                                          <m:dPr>
                                            <m:sepChr m:val="∣"/>
                                            <m:ctrlPr>
                                              <a:rPr lang="en-US" altLang="zh-CN" sz="1800" b="0" i="1" smtClean="0">
                                                <a:solidFill>
                                                  <a:srgbClr val="47474A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altLang="zh-CN" sz="18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18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18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altLang="zh-CN" sz="18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18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𝑠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1800" b="0" i="1" smtClean="0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den>
                                    </m:f>
                                    <m:sSub>
                                      <m:sSubPr>
                                        <m:ctrlPr>
                                          <a:rPr lang="en-US" altLang="zh-CN" sz="1800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altLang="zh-CN" sz="1800" b="0" i="1" smtClean="0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,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clip</m:t>
                                    </m:r>
                                    <m:d>
                                      <m:dPr>
                                        <m:ctrlPr>
                                          <a:rPr lang="en-US" altLang="zh-CN" sz="1800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altLang="zh-CN" i="1">
                                                <a:solidFill>
                                                  <a:srgbClr val="47474A"/>
                                                </a:solidFill>
                                                <a:latin typeface="Cambria Math" panose="02040503050406030204" pitchFamily="18" charset="0"/>
                                                <a:cs typeface="Arial" panose="020B0604020202020204" pitchFamily="34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altLang="zh-CN" i="1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i="1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𝜋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i="1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𝜃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sepChr m:val="∣"/>
                                                <m:ctrlPr>
                                                  <a:rPr lang="en-US" altLang="zh-CN" i="1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altLang="zh-CN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altLang="zh-CN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  <m:t>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altLang="zh-CN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  <m:t>𝑡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altLang="zh-CN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altLang="zh-CN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  <m:t>𝑠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altLang="zh-CN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  <m:t>𝑡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altLang="zh-CN" i="1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i="1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  <m:t>𝜋</m:t>
                                                </m:r>
                                              </m:e>
                                              <m:sub>
                                                <m:sSub>
                                                  <m:sSubPr>
                                                    <m:ctrlPr>
                                                      <a:rPr lang="en-US" altLang="zh-CN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altLang="zh-CN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altLang="zh-CN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  <m:t>𝑜𝑙𝑑</m:t>
                                                    </m:r>
                                                  </m:sub>
                                                </m:sSub>
                                              </m:sub>
                                            </m:sSub>
                                            <m:d>
                                              <m:dPr>
                                                <m:sepChr m:val="∣"/>
                                                <m:ctrlPr>
                                                  <a:rPr lang="en-US" altLang="zh-CN" i="1">
                                                    <a:solidFill>
                                                      <a:srgbClr val="47474A"/>
                                                    </a:solidFill>
                                                    <a:latin typeface="Cambria Math" panose="02040503050406030204" pitchFamily="18" charset="0"/>
                                                    <a:cs typeface="Arial" panose="020B0604020202020204" pitchFamily="34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altLang="zh-CN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altLang="zh-CN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  <m:t>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altLang="zh-CN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  <m:t>𝑡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altLang="zh-CN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altLang="zh-CN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  <m:t>𝑠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altLang="zh-CN" i="1">
                                                        <a:solidFill>
                                                          <a:srgbClr val="47474A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cs typeface="Arial" panose="020B0604020202020204" pitchFamily="34" charset="0"/>
                                                      </a:rPr>
                                                      <m:t>𝑡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den>
                                        </m:f>
                                        <m:r>
                                          <a:rPr lang="en-US" altLang="zh-CN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,1−</m:t>
                                        </m:r>
                                        <m:r>
                                          <a:rPr lang="en-US" altLang="zh-CN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𝜖</m:t>
                                        </m:r>
                                        <m:r>
                                          <a:rPr lang="en-US" altLang="zh-CN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,1+</m:t>
                                        </m:r>
                                        <m:r>
                                          <a:rPr lang="en-US" altLang="zh-CN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𝜖</m:t>
                                        </m:r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en-US" altLang="zh-CN" sz="1800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solidFill>
                                              <a:srgbClr val="47474A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func>
                          </m:e>
                        </m:d>
                      </m:e>
                    </m:func>
                  </m:oMath>
                </a14:m>
                <a:r>
                  <a:rPr lang="en-US" altLang="zh-CN" dirty="0"/>
                  <a:t>, </a:t>
                </a:r>
                <a:r>
                  <a:rPr lang="en-US" altLang="zh-CN" dirty="0">
                    <a:latin typeface="Palatino"/>
                  </a:rPr>
                  <a:t>where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1727BFD-D24D-23C5-23E7-775FDA589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825" y="1936147"/>
                <a:ext cx="11047403" cy="7146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D62987-3C2E-8397-B846-692EF247392E}"/>
                  </a:ext>
                </a:extLst>
              </p:cNvPr>
              <p:cNvSpPr txBox="1"/>
              <p:nvPr/>
            </p:nvSpPr>
            <p:spPr>
              <a:xfrm>
                <a:off x="463035" y="3133471"/>
                <a:ext cx="6096000" cy="7244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18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 b="0" i="0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sepChr m:val="∣"/>
                                      <m:ctrlP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1800" b="0" i="1" smtClean="0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b="0" i="1" smtClean="0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0" i="1" smtClean="0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altLang="zh-CN" sz="1800" b="0" i="1" smtClean="0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b="0" i="1" smtClean="0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0" i="1" smtClean="0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zh-CN" sz="1800" b="0" i="1" smtClean="0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b="0" i="1" smtClean="0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0" i="1" smtClean="0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b>
                                  </m:sSub>
                                  <m:d>
                                    <m:dPr>
                                      <m:sepChr m:val="∣"/>
                                      <m:ctrlP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1800" b="0" i="1" smtClean="0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b="0" i="1" smtClean="0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0" i="1" smtClean="0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altLang="zh-CN" sz="1800" b="0" i="1" smtClean="0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b="0" i="1" smtClean="0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0" i="1" smtClean="0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  <m:sSub>
                                <m:sSubPr>
                                  <m:ctrlP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800" b="0" i="0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clip</m:t>
                              </m:r>
                              <m:d>
                                <m:dPr>
                                  <m:ctrlP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𝜃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sepChr m:val="∣"/>
                                          <m:ctrlPr>
                                            <a:rPr lang="en-US" altLang="zh-CN" i="1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𝑜𝑙𝑑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d>
                                        <m:dPr>
                                          <m:sepChr m:val="∣"/>
                                          <m:ctrlPr>
                                            <a:rPr lang="en-US" altLang="zh-CN" i="1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𝑡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den>
                                  </m:f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,1−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𝜖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,1+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𝜖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D62987-3C2E-8397-B846-692EF2473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35" y="3133471"/>
                <a:ext cx="6096000" cy="7244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910E4C3-59AD-4094-6D3D-1D33056280B1}"/>
                  </a:ext>
                </a:extLst>
              </p:cNvPr>
              <p:cNvSpPr txBox="1"/>
              <p:nvPr/>
            </p:nvSpPr>
            <p:spPr>
              <a:xfrm>
                <a:off x="-621536" y="3893567"/>
                <a:ext cx="6096000" cy="1468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CN" sz="18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sz="18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func>
                                <m:funcPr>
                                  <m:ctrlP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1800" b="0" i="0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min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CN" i="1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𝜃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sepChr m:val="∣"/>
                                              <m:ctrlP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𝑎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𝑡</m:t>
                                                  </m:r>
                                                </m:sub>
                                              </m:sSub>
                                            </m: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𝑡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𝜋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𝑜𝑙𝑑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d>
                                            <m:dPr>
                                              <m:sepChr m:val="∣"/>
                                              <m:ctrlP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𝑎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𝑡</m:t>
                                                  </m:r>
                                                </m:sub>
                                              </m:sSub>
                                            </m: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𝑡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den>
                                      </m:f>
                                      <m:r>
                                        <a:rPr lang="en-US" altLang="zh-CN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,1+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𝜖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    </m:t>
                                      </m:r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altLang="zh-CN" sz="18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≥0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m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ax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CN" i="1">
                                              <a:solidFill>
                                                <a:srgbClr val="47474A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𝜃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sepChr m:val="∣"/>
                                              <m:ctrlP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𝑎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𝑡</m:t>
                                                  </m:r>
                                                </m:sub>
                                              </m:sSub>
                                            </m: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𝑡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𝜋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𝑜𝑙𝑑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  <m:d>
                                            <m:dPr>
                                              <m:sepChr m:val="∣"/>
                                              <m:ctrlPr>
                                                <a:rPr lang="en-US" altLang="zh-CN" i="1">
                                                  <a:solidFill>
                                                    <a:srgbClr val="47474A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𝑎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𝑡</m:t>
                                                  </m:r>
                                                </m:sub>
                                              </m:sSub>
                                            </m: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i="1">
                                                      <a:solidFill>
                                                        <a:srgbClr val="47474A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𝑡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den>
                                      </m:f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,1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𝜖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    </m:t>
                                      </m:r>
                                      <m:r>
                                        <a:rPr lang="en-US" altLang="zh-CN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&lt;0</m:t>
                                  </m:r>
                                </m:e>
                              </m:func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910E4C3-59AD-4094-6D3D-1D3305628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21536" y="3893567"/>
                <a:ext cx="6096000" cy="14680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BCE514E-E91A-666D-96B5-0227C8344FDE}"/>
                  </a:ext>
                </a:extLst>
              </p:cNvPr>
              <p:cNvSpPr txBox="1"/>
              <p:nvPr/>
            </p:nvSpPr>
            <p:spPr>
              <a:xfrm>
                <a:off x="5121081" y="4040424"/>
                <a:ext cx="6958012" cy="4367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Positive advantage, increase probability, no more than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1+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𝜖</m:t>
                    </m:r>
                  </m:oMath>
                </a14:m>
                <a:endParaRPr lang="en-US" altLang="zh-CN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BCE514E-E91A-666D-96B5-0227C8344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1081" y="4040424"/>
                <a:ext cx="6958012" cy="436723"/>
              </a:xfrm>
              <a:prstGeom prst="rect">
                <a:avLst/>
              </a:prstGeom>
              <a:blipFill>
                <a:blip r:embed="rId7"/>
                <a:stretch>
                  <a:fillRect l="-876" b="-253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FBFF7B5-AAED-B9F2-D870-C5983423654E}"/>
                  </a:ext>
                </a:extLst>
              </p:cNvPr>
              <p:cNvSpPr txBox="1"/>
              <p:nvPr/>
            </p:nvSpPr>
            <p:spPr>
              <a:xfrm>
                <a:off x="5121081" y="4720632"/>
                <a:ext cx="7166784" cy="4367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Negative advantage, decrease probability, no less than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1−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𝜖</m:t>
                    </m:r>
                  </m:oMath>
                </a14:m>
                <a:endParaRPr lang="en-US" altLang="zh-CN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FBFF7B5-AAED-B9F2-D870-C59834236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1081" y="4720632"/>
                <a:ext cx="7166784" cy="436723"/>
              </a:xfrm>
              <a:prstGeom prst="rect">
                <a:avLst/>
              </a:prstGeom>
              <a:blipFill>
                <a:blip r:embed="rId8"/>
                <a:stretch>
                  <a:fillRect l="-850" b="-236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8107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D7237-8D77-B9E0-1E6C-2A10DB4B2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5C038-602D-557B-A239-A0C2C1EF8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dirty="0">
                <a:solidFill>
                  <a:srgbClr val="43469E"/>
                </a:solidFill>
              </a:rPr>
              <a:t>Solution: State of the Arts</a:t>
            </a:r>
            <a:endParaRPr lang="en-US" dirty="0">
              <a:solidFill>
                <a:srgbClr val="43469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8AFE2-A11B-D0A6-7997-88DFED198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E2AE-D8B9-46CB-9AF8-72F99A13D342}" type="slidenum">
              <a:rPr lang="en-GB" smtClean="0"/>
              <a:t>18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678EA6-AE4B-DFA9-1700-981A86364EFE}"/>
              </a:ext>
            </a:extLst>
          </p:cNvPr>
          <p:cNvSpPr txBox="1"/>
          <p:nvPr/>
        </p:nvSpPr>
        <p:spPr>
          <a:xfrm>
            <a:off x="623885" y="1158458"/>
            <a:ext cx="11174825" cy="506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1800"/>
              </a:spcBef>
              <a:buClr>
                <a:srgbClr val="FFF9E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43469E"/>
                </a:solidFill>
                <a:latin typeface="Palatino" pitchFamily="2" charset="77"/>
                <a:cs typeface="Arial" panose="020B0604020202020204" pitchFamily="34" charset="0"/>
              </a:rPr>
              <a:t>Actor-Critic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019ADE-195F-1698-22B5-6415644346AE}"/>
              </a:ext>
            </a:extLst>
          </p:cNvPr>
          <p:cNvSpPr txBox="1"/>
          <p:nvPr/>
        </p:nvSpPr>
        <p:spPr>
          <a:xfrm>
            <a:off x="4253732" y="1265025"/>
            <a:ext cx="54331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dirty="0">
                <a:solidFill>
                  <a:srgbClr val="47474A"/>
                </a:solidFill>
                <a:latin typeface="Palatino"/>
                <a:cs typeface="Arial" panose="020B0604020202020204" pitchFamily="34" charset="0"/>
              </a:rPr>
              <a:t>Soft Actor-Critic (SAC)</a:t>
            </a:r>
            <a:endParaRPr lang="zh-CN" altLang="en-US" sz="2000" dirty="0">
              <a:latin typeface="Palatin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F2A40F0-1222-144C-4F9E-67CAA4EB760A}"/>
                  </a:ext>
                </a:extLst>
              </p:cNvPr>
              <p:cNvSpPr txBox="1"/>
              <p:nvPr/>
            </p:nvSpPr>
            <p:spPr>
              <a:xfrm>
                <a:off x="1609418" y="1908189"/>
                <a:ext cx="7615698" cy="8586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altLang="zh-CN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arg</m:t>
                        </m:r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min</m:t>
                        </m:r>
                      </m:e>
                      <m:lim>
                        <m:r>
                          <a:rPr lang="en-US" altLang="zh-CN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𝜓</m:t>
                        </m:r>
                      </m:lim>
                    </m:limLow>
                    <m:sSub>
                      <m:sSubPr>
                        <m:ctrlPr>
                          <a:rPr lang="en-US" altLang="zh-CN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𝔼</m:t>
                        </m:r>
                      </m:e>
                      <m:sub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</m:t>
                                </m:r>
                                <m:r>
                                  <a:rPr lang="en-US" altLang="zh-CN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𝜓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altLang="zh-CN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47474A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altLang="zh-CN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  <m:r>
                              <a:rPr lang="en-US" altLang="zh-CN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dirty="0">
                    <a:latin typeface="Palatino"/>
                  </a:rPr>
                  <a:t>, </a:t>
                </a:r>
              </a:p>
              <a:p>
                <a:r>
                  <a:rPr lang="en-US" altLang="zh-CN" dirty="0">
                    <a:latin typeface="Palatino"/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𝛾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func>
                      <m:funcPr>
                        <m:ctrlP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altLang="zh-CN" dirty="0">
                    <a:latin typeface="Palatino"/>
                  </a:rPr>
                  <a:t> </a:t>
                </a:r>
                <a:endParaRPr lang="zh-CN" altLang="en-US" dirty="0">
                  <a:latin typeface="Palatino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F2A40F0-1222-144C-4F9E-67CAA4EB7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418" y="1908189"/>
                <a:ext cx="7615698" cy="858633"/>
              </a:xfrm>
              <a:prstGeom prst="rect">
                <a:avLst/>
              </a:prstGeom>
              <a:blipFill>
                <a:blip r:embed="rId4"/>
                <a:stretch>
                  <a:fillRect l="-641" t="-709" b="-78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8D6F159-9536-B766-E3A6-F3C87121A2CE}"/>
                  </a:ext>
                </a:extLst>
              </p:cNvPr>
              <p:cNvSpPr txBox="1"/>
              <p:nvPr/>
            </p:nvSpPr>
            <p:spPr>
              <a:xfrm>
                <a:off x="1609418" y="3293113"/>
                <a:ext cx="7615698" cy="5231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altLang="zh-CN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arg</m:t>
                        </m:r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ax</m:t>
                        </m:r>
                      </m:e>
                      <m:lim>
                        <m:r>
                          <a:rPr lang="en-US" altLang="zh-CN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lim>
                    </m:limLow>
                    <m:sSub>
                      <m:sSubPr>
                        <m:ctrlPr>
                          <a:rPr lang="en-US" altLang="zh-CN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𝔼</m:t>
                        </m:r>
                      </m:e>
                      <m:sub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𝜓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zh-CN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rgbClr val="47474A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altLang="zh-CN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func>
                          <m:funcPr>
                            <m:ctrlPr>
                              <a:rPr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altLang="zh-CN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∣</m:t>
                            </m:r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altLang="zh-CN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en-US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d>
                  </m:oMath>
                </a14:m>
                <a:r>
                  <a:rPr lang="en-US" altLang="zh-CN" dirty="0">
                    <a:latin typeface="Palatino"/>
                  </a:rPr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∣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>
                  <a:latin typeface="Palatino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8D6F159-9536-B766-E3A6-F3C87121A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418" y="3293113"/>
                <a:ext cx="7615698" cy="523157"/>
              </a:xfrm>
              <a:prstGeom prst="rect">
                <a:avLst/>
              </a:prstGeom>
              <a:blipFill>
                <a:blip r:embed="rId5"/>
                <a:stretch>
                  <a:fillRect t="-1163" b="-23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D17CBB1-5094-A93D-CECE-53B0B9E1FA31}"/>
              </a:ext>
            </a:extLst>
          </p:cNvPr>
          <p:cNvSpPr txBox="1"/>
          <p:nvPr/>
        </p:nvSpPr>
        <p:spPr>
          <a:xfrm>
            <a:off x="655226" y="2106066"/>
            <a:ext cx="926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43469E"/>
                </a:solidFill>
                <a:latin typeface="Palatino"/>
              </a:rPr>
              <a:t>Critic</a:t>
            </a:r>
            <a:endParaRPr lang="zh-CN" altLang="en-US" b="1" dirty="0">
              <a:latin typeface="Palatin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A64BC2-36EB-3E2F-7F1C-C01E5EFFFD32}"/>
              </a:ext>
            </a:extLst>
          </p:cNvPr>
          <p:cNvSpPr txBox="1"/>
          <p:nvPr/>
        </p:nvSpPr>
        <p:spPr>
          <a:xfrm>
            <a:off x="655226" y="3333156"/>
            <a:ext cx="926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43469E"/>
                </a:solidFill>
                <a:latin typeface="Palatino"/>
              </a:rPr>
              <a:t>Actor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9FFA83B-E452-5AB4-A0B1-F6F9172B3BD0}"/>
                  </a:ext>
                </a:extLst>
              </p:cNvPr>
              <p:cNvSpPr txBox="1"/>
              <p:nvPr/>
            </p:nvSpPr>
            <p:spPr>
              <a:xfrm>
                <a:off x="2873475" y="4290943"/>
                <a:ext cx="599768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>
                    <a:solidFill>
                      <a:srgbClr val="C00000"/>
                    </a:solidFill>
                    <a:latin typeface="Palatino" pitchFamily="2" charset="77"/>
                    <a:cs typeface="Arial" panose="020B0604020202020204" pitchFamily="34" charset="0"/>
                  </a:rPr>
                  <a:t>Entropy (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𝔼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18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∣</m:t>
                            </m:r>
                            <m:r>
                              <a:rPr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  <m:r>
                              <a:rPr lang="en-US" altLang="zh-CN" sz="1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)</m:t>
                            </m:r>
                          </m:e>
                        </m:func>
                      </m:e>
                    </m:d>
                  </m:oMath>
                </a14:m>
                <a:r>
                  <a:rPr lang="en-US" altLang="zh-CN" sz="1800" dirty="0">
                    <a:solidFill>
                      <a:srgbClr val="C00000"/>
                    </a:solidFill>
                    <a:latin typeface="Palatino" pitchFamily="2" charset="77"/>
                    <a:cs typeface="Arial" panose="020B0604020202020204" pitchFamily="34" charset="0"/>
                  </a:rPr>
                  <a:t>) Regularization</a:t>
                </a:r>
                <a:r>
                  <a:rPr lang="en-US" altLang="zh-CN" dirty="0">
                    <a:solidFill>
                      <a:srgbClr val="C00000"/>
                    </a:solidFill>
                    <a:latin typeface="Palatino" pitchFamily="2" charset="77"/>
                    <a:cs typeface="Arial" panose="020B0604020202020204" pitchFamily="34" charset="0"/>
                  </a:rPr>
                  <a:t>, </a:t>
                </a:r>
                <a:r>
                  <a:rPr lang="en-US" altLang="zh-CN" dirty="0">
                    <a:solidFill>
                      <a:schemeClr val="tx1">
                        <a:lumMod val="50000"/>
                      </a:schemeClr>
                    </a:solidFill>
                    <a:latin typeface="Palatino" pitchFamily="2" charset="77"/>
                    <a:cs typeface="Arial" panose="020B0604020202020204" pitchFamily="34" charset="0"/>
                  </a:rPr>
                  <a:t>encourages exploring diverse policies</a:t>
                </a:r>
                <a:endParaRPr lang="zh-CN" altLang="en-US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9FFA83B-E452-5AB4-A0B1-F6F9172B3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475" y="4290943"/>
                <a:ext cx="5997680" cy="646331"/>
              </a:xfrm>
              <a:prstGeom prst="rect">
                <a:avLst/>
              </a:prstGeom>
              <a:blipFill>
                <a:blip r:embed="rId6"/>
                <a:stretch>
                  <a:fillRect l="-813"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Right 7">
            <a:extLst>
              <a:ext uri="{FF2B5EF4-FFF2-40B4-BE49-F238E27FC236}">
                <a16:creationId xmlns:a16="http://schemas.microsoft.com/office/drawing/2014/main" id="{80AEB165-9CB0-48FC-051B-1D876397D626}"/>
              </a:ext>
            </a:extLst>
          </p:cNvPr>
          <p:cNvSpPr/>
          <p:nvPr/>
        </p:nvSpPr>
        <p:spPr>
          <a:xfrm>
            <a:off x="3075958" y="1429470"/>
            <a:ext cx="838561" cy="71220"/>
          </a:xfrm>
          <a:prstGeom prst="rightArrow">
            <a:avLst/>
          </a:prstGeom>
          <a:solidFill>
            <a:srgbClr val="4346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05DD8BE-F1F8-63C4-036A-E95EE7D438F2}"/>
              </a:ext>
            </a:extLst>
          </p:cNvPr>
          <p:cNvSpPr/>
          <p:nvPr/>
        </p:nvSpPr>
        <p:spPr>
          <a:xfrm rot="5400000">
            <a:off x="5329161" y="3924544"/>
            <a:ext cx="590627" cy="7122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1345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BFB98-A006-0E44-85C9-E6B918C6C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69A69-4270-44C6-4579-0E31236DB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dirty="0">
                <a:solidFill>
                  <a:srgbClr val="43469E"/>
                </a:solidFill>
              </a:rPr>
              <a:t>Solution: State of the Arts</a:t>
            </a:r>
            <a:endParaRPr lang="en-US" dirty="0">
              <a:solidFill>
                <a:srgbClr val="43469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70EF3-C4E2-B824-9A85-6E8183C0B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E2AE-D8B9-46CB-9AF8-72F99A13D342}" type="slidenum">
              <a:rPr lang="en-GB" smtClean="0"/>
              <a:t>19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C87089-A903-9EA6-BB49-7C56B399BC34}"/>
              </a:ext>
            </a:extLst>
          </p:cNvPr>
          <p:cNvSpPr txBox="1"/>
          <p:nvPr/>
        </p:nvSpPr>
        <p:spPr>
          <a:xfrm>
            <a:off x="623885" y="1158458"/>
            <a:ext cx="11174825" cy="506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1800"/>
              </a:spcBef>
              <a:buClr>
                <a:srgbClr val="FFF9E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43469E"/>
                </a:solidFill>
                <a:latin typeface="Palatino" pitchFamily="2" charset="77"/>
                <a:cs typeface="Arial" panose="020B0604020202020204" pitchFamily="34" charset="0"/>
              </a:rPr>
              <a:t>Actor-Critic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6B5DD5-3F9E-F17C-994F-4BFF6EA8F189}"/>
              </a:ext>
            </a:extLst>
          </p:cNvPr>
          <p:cNvSpPr txBox="1"/>
          <p:nvPr/>
        </p:nvSpPr>
        <p:spPr>
          <a:xfrm>
            <a:off x="1017175" y="1849317"/>
            <a:ext cx="10346457" cy="437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altLang="zh-CN" sz="2000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rPr>
              <a:t>Modern actor-critic methods also uses an important module termed the </a:t>
            </a:r>
            <a:r>
              <a:rPr lang="en-US" altLang="zh-CN" sz="2000" b="1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rPr>
              <a:t>Replay Buffer</a:t>
            </a:r>
            <a:endParaRPr lang="en-US" altLang="zh-CN" sz="2000" dirty="0">
              <a:solidFill>
                <a:srgbClr val="47474A"/>
              </a:solidFill>
              <a:latin typeface="Palatino" pitchFamily="2" charset="77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1E3091-E053-45CC-AC37-86DD8D20B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353" y="4576730"/>
            <a:ext cx="1303388" cy="171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F6075BF-6AFB-8648-8EAB-AE4E1E9817DF}"/>
              </a:ext>
            </a:extLst>
          </p:cNvPr>
          <p:cNvCxnSpPr>
            <a:cxnSpLocks/>
          </p:cNvCxnSpPr>
          <p:nvPr/>
        </p:nvCxnSpPr>
        <p:spPr>
          <a:xfrm>
            <a:off x="7548945" y="5432079"/>
            <a:ext cx="3672348" cy="221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BBECA9C-9C5C-7E8D-DE93-2ACF21D8CB9B}"/>
              </a:ext>
            </a:extLst>
          </p:cNvPr>
          <p:cNvSpPr txBox="1"/>
          <p:nvPr/>
        </p:nvSpPr>
        <p:spPr>
          <a:xfrm>
            <a:off x="7687519" y="5232024"/>
            <a:ext cx="1432129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rPr>
              <a:t>CNN</a:t>
            </a:r>
            <a:endParaRPr lang="zh-CN" altLang="en-US" sz="2000" dirty="0">
              <a:solidFill>
                <a:srgbClr val="47474A"/>
              </a:solidFill>
              <a:latin typeface="Palatino" pitchFamily="2" charset="77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7CB4E9-FFF4-0D75-167F-B5E1AEF5317B}"/>
              </a:ext>
            </a:extLst>
          </p:cNvPr>
          <p:cNvSpPr txBox="1"/>
          <p:nvPr/>
        </p:nvSpPr>
        <p:spPr>
          <a:xfrm>
            <a:off x="9413080" y="5232024"/>
            <a:ext cx="1432129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rPr>
              <a:t>MLP</a:t>
            </a:r>
            <a:endParaRPr lang="zh-CN" altLang="en-US" sz="2000" dirty="0">
              <a:solidFill>
                <a:srgbClr val="47474A"/>
              </a:solidFill>
              <a:latin typeface="Palatino" pitchFamily="2" charset="77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2153923-8820-948C-EC2B-6638B9B256B1}"/>
                  </a:ext>
                </a:extLst>
              </p:cNvPr>
              <p:cNvSpPr txBox="1"/>
              <p:nvPr/>
            </p:nvSpPr>
            <p:spPr>
              <a:xfrm>
                <a:off x="10845209" y="4952045"/>
                <a:ext cx="1303388" cy="394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𝜓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2153923-8820-948C-EC2B-6638B9B25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5209" y="4952045"/>
                <a:ext cx="1303388" cy="394082"/>
              </a:xfrm>
              <a:prstGeom prst="rect">
                <a:avLst/>
              </a:prstGeom>
              <a:blipFill>
                <a:blip r:embed="rId5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B669AC5F-20BC-5405-C77B-01706ED6DF75}"/>
              </a:ext>
            </a:extLst>
          </p:cNvPr>
          <p:cNvSpPr txBox="1"/>
          <p:nvPr/>
        </p:nvSpPr>
        <p:spPr>
          <a:xfrm>
            <a:off x="3441755" y="2598879"/>
            <a:ext cx="1343025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rPr>
              <a:t>Agent</a:t>
            </a:r>
            <a:endParaRPr lang="zh-CN" altLang="en-US" sz="2000" dirty="0">
              <a:solidFill>
                <a:srgbClr val="47474A"/>
              </a:solidFill>
              <a:latin typeface="Palatino" pitchFamily="2" charset="77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D26F7A-DE3A-8DE8-A8EF-35B6DCD9182A}"/>
              </a:ext>
            </a:extLst>
          </p:cNvPr>
          <p:cNvSpPr txBox="1"/>
          <p:nvPr/>
        </p:nvSpPr>
        <p:spPr>
          <a:xfrm>
            <a:off x="3198866" y="4055984"/>
            <a:ext cx="1828801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rPr>
              <a:t>Environment</a:t>
            </a:r>
            <a:endParaRPr lang="zh-CN" altLang="en-US" sz="2000" dirty="0">
              <a:solidFill>
                <a:srgbClr val="47474A"/>
              </a:solidFill>
              <a:latin typeface="Palatino" pitchFamily="2" charset="77"/>
              <a:cs typeface="Arial" panose="020B0604020202020204" pitchFamily="34" charset="0"/>
            </a:endParaRP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A0F28B74-E7C5-B129-BFF3-5268A46509BB}"/>
              </a:ext>
            </a:extLst>
          </p:cNvPr>
          <p:cNvCxnSpPr>
            <a:stCxn id="25" idx="1"/>
            <a:endCxn id="23" idx="1"/>
          </p:cNvCxnSpPr>
          <p:nvPr/>
        </p:nvCxnSpPr>
        <p:spPr>
          <a:xfrm rot="10800000" flipH="1">
            <a:off x="3198865" y="2798935"/>
            <a:ext cx="242889" cy="1457105"/>
          </a:xfrm>
          <a:prstGeom prst="bentConnector3">
            <a:avLst>
              <a:gd name="adj1" fmla="val -114243"/>
            </a:avLst>
          </a:prstGeom>
          <a:ln w="25400">
            <a:solidFill>
              <a:schemeClr val="tx1">
                <a:lumMod val="5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F2A04D2-2EA0-9454-1383-5E69F9FA7ECA}"/>
              </a:ext>
            </a:extLst>
          </p:cNvPr>
          <p:cNvCxnSpPr>
            <a:cxnSpLocks/>
          </p:cNvCxnSpPr>
          <p:nvPr/>
        </p:nvCxnSpPr>
        <p:spPr>
          <a:xfrm>
            <a:off x="2599330" y="2722734"/>
            <a:ext cx="0" cy="1615683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07B6E49-8E11-EE5C-4038-16DCC8951D8F}"/>
              </a:ext>
            </a:extLst>
          </p:cNvPr>
          <p:cNvCxnSpPr>
            <a:cxnSpLocks/>
          </p:cNvCxnSpPr>
          <p:nvPr/>
        </p:nvCxnSpPr>
        <p:spPr>
          <a:xfrm flipH="1">
            <a:off x="2599330" y="4338417"/>
            <a:ext cx="599534" cy="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CF9EAE-4538-ADCF-3343-2FE4ADD8F98C}"/>
              </a:ext>
            </a:extLst>
          </p:cNvPr>
          <p:cNvCxnSpPr>
            <a:cxnSpLocks/>
          </p:cNvCxnSpPr>
          <p:nvPr/>
        </p:nvCxnSpPr>
        <p:spPr>
          <a:xfrm>
            <a:off x="2599330" y="2722734"/>
            <a:ext cx="842424" cy="0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F6318021-5F8E-4326-55AC-4BCD3A341BAE}"/>
              </a:ext>
            </a:extLst>
          </p:cNvPr>
          <p:cNvCxnSpPr>
            <a:stCxn id="23" idx="3"/>
            <a:endCxn id="25" idx="3"/>
          </p:cNvCxnSpPr>
          <p:nvPr/>
        </p:nvCxnSpPr>
        <p:spPr>
          <a:xfrm>
            <a:off x="4784780" y="2798934"/>
            <a:ext cx="242887" cy="1457105"/>
          </a:xfrm>
          <a:prstGeom prst="bentConnector3">
            <a:avLst>
              <a:gd name="adj1" fmla="val 275990"/>
            </a:avLst>
          </a:prstGeom>
          <a:ln w="25400">
            <a:solidFill>
              <a:schemeClr val="tx1">
                <a:lumMod val="5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BF97668-9BB7-EDAB-E242-1FCD55BE53D4}"/>
              </a:ext>
            </a:extLst>
          </p:cNvPr>
          <p:cNvSpPr txBox="1"/>
          <p:nvPr/>
        </p:nvSpPr>
        <p:spPr>
          <a:xfrm>
            <a:off x="338544" y="3328768"/>
            <a:ext cx="2248887" cy="39241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950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rPr>
              <a:t>State/Observation</a:t>
            </a:r>
            <a:endParaRPr lang="zh-CN" altLang="en-US" sz="1950" dirty="0">
              <a:solidFill>
                <a:srgbClr val="47474A"/>
              </a:solidFill>
              <a:latin typeface="Palatino" pitchFamily="2" charset="77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FC1171-95C4-56D7-8094-BDA30C812457}"/>
              </a:ext>
            </a:extLst>
          </p:cNvPr>
          <p:cNvSpPr txBox="1"/>
          <p:nvPr/>
        </p:nvSpPr>
        <p:spPr>
          <a:xfrm>
            <a:off x="2599328" y="3324342"/>
            <a:ext cx="1814509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950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rPr>
              <a:t>Reward</a:t>
            </a:r>
            <a:endParaRPr lang="zh-CN" altLang="en-US" sz="1950" dirty="0">
              <a:solidFill>
                <a:srgbClr val="47474A"/>
              </a:solidFill>
              <a:latin typeface="Palatino" pitchFamily="2" charset="77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B9C282-A241-15A1-323E-325EA4131307}"/>
              </a:ext>
            </a:extLst>
          </p:cNvPr>
          <p:cNvSpPr txBox="1"/>
          <p:nvPr/>
        </p:nvSpPr>
        <p:spPr>
          <a:xfrm>
            <a:off x="5013370" y="3324342"/>
            <a:ext cx="1814509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950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rPr>
              <a:t>Action</a:t>
            </a:r>
            <a:endParaRPr lang="zh-CN" altLang="en-US" sz="1950" dirty="0">
              <a:solidFill>
                <a:srgbClr val="47474A"/>
              </a:solidFill>
              <a:latin typeface="Palatino" pitchFamily="2" charset="77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E5696B-EB8C-8AFA-2BCA-BE2C6334B03E}"/>
              </a:ext>
            </a:extLst>
          </p:cNvPr>
          <p:cNvSpPr/>
          <p:nvPr/>
        </p:nvSpPr>
        <p:spPr>
          <a:xfrm>
            <a:off x="506909" y="5298274"/>
            <a:ext cx="3398422" cy="802536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Palatino"/>
              </a:rPr>
              <a:t>Replay Buffer</a:t>
            </a:r>
            <a:endParaRPr lang="zh-CN" altLang="en-US" sz="2000" dirty="0">
              <a:solidFill>
                <a:schemeClr val="tx1">
                  <a:lumMod val="50000"/>
                </a:schemeClr>
              </a:solidFill>
              <a:latin typeface="Palatino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3EDC7DE-E6D4-91A9-1A20-37043C3A1107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1462988" y="3721183"/>
            <a:ext cx="493" cy="1577091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3F955FD8-A941-6BD2-4BE8-B1725589D204}"/>
              </a:ext>
            </a:extLst>
          </p:cNvPr>
          <p:cNvCxnSpPr>
            <a:stCxn id="32" idx="2"/>
            <a:endCxn id="37" idx="0"/>
          </p:cNvCxnSpPr>
          <p:nvPr/>
        </p:nvCxnSpPr>
        <p:spPr>
          <a:xfrm rot="5400000">
            <a:off x="2069441" y="3861132"/>
            <a:ext cx="1573822" cy="1300463"/>
          </a:xfrm>
          <a:prstGeom prst="bentConnector3">
            <a:avLst>
              <a:gd name="adj1" fmla="val 12235"/>
            </a:avLst>
          </a:prstGeom>
          <a:ln w="19050">
            <a:solidFill>
              <a:schemeClr val="bg1">
                <a:lumMod val="6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8E5C98FD-702C-8D8C-12BC-DD47C3390018}"/>
              </a:ext>
            </a:extLst>
          </p:cNvPr>
          <p:cNvSpPr/>
          <p:nvPr/>
        </p:nvSpPr>
        <p:spPr>
          <a:xfrm>
            <a:off x="3063240" y="3741420"/>
            <a:ext cx="2865120" cy="1562100"/>
          </a:xfrm>
          <a:custGeom>
            <a:avLst/>
            <a:gdLst>
              <a:gd name="connsiteX0" fmla="*/ 2865120 w 2865120"/>
              <a:gd name="connsiteY0" fmla="*/ 0 h 1562100"/>
              <a:gd name="connsiteX1" fmla="*/ 2865120 w 2865120"/>
              <a:gd name="connsiteY1" fmla="*/ 861060 h 1562100"/>
              <a:gd name="connsiteX2" fmla="*/ 0 w 2865120"/>
              <a:gd name="connsiteY2" fmla="*/ 861060 h 1562100"/>
              <a:gd name="connsiteX3" fmla="*/ 0 w 2865120"/>
              <a:gd name="connsiteY3" fmla="*/ 156210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5120" h="1562100">
                <a:moveTo>
                  <a:pt x="2865120" y="0"/>
                </a:moveTo>
                <a:lnTo>
                  <a:pt x="2865120" y="861060"/>
                </a:lnTo>
                <a:lnTo>
                  <a:pt x="0" y="861060"/>
                </a:lnTo>
                <a:lnTo>
                  <a:pt x="0" y="1562100"/>
                </a:lnTo>
              </a:path>
            </a:pathLst>
          </a:custGeom>
          <a:ln w="19050">
            <a:solidFill>
              <a:schemeClr val="bg1">
                <a:lumMod val="6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63EFA83A-FA7C-17C0-4E8F-421D27E9F1D5}"/>
              </a:ext>
            </a:extLst>
          </p:cNvPr>
          <p:cNvSpPr/>
          <p:nvPr/>
        </p:nvSpPr>
        <p:spPr>
          <a:xfrm>
            <a:off x="4198763" y="5432079"/>
            <a:ext cx="1571254" cy="519561"/>
          </a:xfrm>
          <a:prstGeom prst="rightArrow">
            <a:avLst/>
          </a:prstGeom>
          <a:solidFill>
            <a:srgbClr val="E3DED1"/>
          </a:solidFill>
          <a:ln w="190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3A875529-F2A1-0B55-CC24-9A4A24B2DC5A}"/>
                  </a:ext>
                </a:extLst>
              </p:cNvPr>
              <p:cNvSpPr txBox="1"/>
              <p:nvPr/>
            </p:nvSpPr>
            <p:spPr>
              <a:xfrm>
                <a:off x="4120412" y="4998470"/>
                <a:ext cx="1814509" cy="400110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dirty="0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b="0" i="1" dirty="0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2000" b="0" i="1" dirty="0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000" b="0" i="1" dirty="0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000" b="0" i="1" dirty="0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b="0" i="1" dirty="0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2000" b="0" i="1" dirty="0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000" i="1" dirty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zh-CN" sz="2000" b="0" i="1" dirty="0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en-US" altLang="zh-CN" sz="2000" i="1" dirty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000" i="1" dirty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i="1" dirty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2000" i="1" dirty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000" i="1" dirty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000" i="1" dirty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i="1" dirty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2000" i="1" dirty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000" i="1" dirty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altLang="zh-CN" sz="2000" b="0" i="1" dirty="0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000" b="0" i="1" dirty="0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b="0" i="1" dirty="0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2000" b="0" i="1" dirty="0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n-US" altLang="zh-CN" sz="2000" b="0" i="1" dirty="0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3A875529-F2A1-0B55-CC24-9A4A24B2D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0412" y="4998470"/>
                <a:ext cx="1814509" cy="400110"/>
              </a:xfrm>
              <a:prstGeom prst="rect">
                <a:avLst/>
              </a:prstGeom>
              <a:blipFill>
                <a:blip r:embed="rId6"/>
                <a:stretch>
                  <a:fillRect l="-13087" t="-9091" r="-17450" b="-25758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934061F5-180C-CBA0-5ABD-D3B5C1A876E0}"/>
                  </a:ext>
                </a:extLst>
              </p:cNvPr>
              <p:cNvSpPr txBox="1"/>
              <p:nvPr/>
            </p:nvSpPr>
            <p:spPr>
              <a:xfrm>
                <a:off x="4120412" y="5900755"/>
                <a:ext cx="1814509" cy="400110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rgbClr val="47474A"/>
                    </a:solidFill>
                    <a:latin typeface="Palatino"/>
                    <a:cs typeface="Arial" panose="020B0604020202020204" pitchFamily="34" charset="0"/>
                  </a:rPr>
                  <a:t>Train</a:t>
                </a:r>
              </a:p>
            </p:txBody>
          </p:sp>
        </mc:Choice>
        <mc:Fallback xmlns="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934061F5-180C-CBA0-5ABD-D3B5C1A876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0412" y="5900755"/>
                <a:ext cx="1814509" cy="400110"/>
              </a:xfrm>
              <a:prstGeom prst="rect">
                <a:avLst/>
              </a:prstGeom>
              <a:blipFill>
                <a:blip r:embed="rId7"/>
                <a:stretch>
                  <a:fillRect t="-12121" b="-25758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1027">
            <a:extLst>
              <a:ext uri="{FF2B5EF4-FFF2-40B4-BE49-F238E27FC236}">
                <a16:creationId xmlns:a16="http://schemas.microsoft.com/office/drawing/2014/main" id="{047F8C03-9D34-76CD-2309-7EE38EB568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7987" y="2464647"/>
            <a:ext cx="3243921" cy="2243361"/>
          </a:xfrm>
          <a:prstGeom prst="rect">
            <a:avLst/>
          </a:prstGeom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9387CC76-88E9-737C-EF48-52ED04DD467D}"/>
              </a:ext>
            </a:extLst>
          </p:cNvPr>
          <p:cNvSpPr txBox="1"/>
          <p:nvPr/>
        </p:nvSpPr>
        <p:spPr>
          <a:xfrm>
            <a:off x="472105" y="5782363"/>
            <a:ext cx="3433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  <a:latin typeface="Palatino"/>
              </a:rPr>
              <a:t>Breaks correlation between samples</a:t>
            </a:r>
            <a:endParaRPr lang="zh-CN" altLang="en-US" sz="1600" dirty="0">
              <a:solidFill>
                <a:srgbClr val="C00000"/>
              </a:solidFill>
              <a:latin typeface="Palatin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8094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C2DF3-2E40-DE08-FACC-D9F6599AC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8C72E-7993-BA4B-CB1C-F6DEABD17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dirty="0">
                <a:solidFill>
                  <a:srgbClr val="43469E"/>
                </a:solidFill>
              </a:rPr>
              <a:t>Myself</a:t>
            </a:r>
            <a:endParaRPr lang="en-US" dirty="0">
              <a:solidFill>
                <a:srgbClr val="43469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9C9C6-EC0A-53E8-9D86-7B83FDDCD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E2AE-D8B9-46CB-9AF8-72F99A13D342}" type="slidenum">
              <a:rPr lang="en-GB" smtClean="0"/>
              <a:t>2</a:t>
            </a:fld>
            <a:endParaRPr lang="en-GB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AE487F9-8C14-CDAB-9E66-32E4032CDE73}"/>
              </a:ext>
            </a:extLst>
          </p:cNvPr>
          <p:cNvSpPr txBox="1">
            <a:spLocks/>
          </p:cNvSpPr>
          <p:nvPr/>
        </p:nvSpPr>
        <p:spPr>
          <a:xfrm>
            <a:off x="560710" y="2873804"/>
            <a:ext cx="5174416" cy="3984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474A"/>
                </a:solidFill>
                <a:latin typeface="Palatino" pitchFamily="2" charset="77"/>
                <a:ea typeface="Palatino" pitchFamily="2" charset="77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474A"/>
                </a:solidFill>
                <a:latin typeface="Palatino" pitchFamily="2" charset="77"/>
                <a:ea typeface="Palatino" pitchFamily="2" charset="77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474A"/>
                </a:solidFill>
                <a:latin typeface="Palatino" pitchFamily="2" charset="77"/>
                <a:ea typeface="Palatino" pitchFamily="2" charset="77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474A"/>
                </a:solidFill>
                <a:latin typeface="Palatino" pitchFamily="2" charset="77"/>
                <a:ea typeface="Palatino" pitchFamily="2" charset="77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474A"/>
                </a:solidFill>
                <a:latin typeface="Palatino" pitchFamily="2" charset="77"/>
                <a:ea typeface="Palatino" pitchFamily="2" charset="77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buNone/>
            </a:pPr>
            <a:endParaRPr lang="en-US" altLang="zh-C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237519-6FD2-5A07-AD81-F05A2B74F512}"/>
              </a:ext>
            </a:extLst>
          </p:cNvPr>
          <p:cNvSpPr txBox="1"/>
          <p:nvPr/>
        </p:nvSpPr>
        <p:spPr>
          <a:xfrm>
            <a:off x="623887" y="1156281"/>
            <a:ext cx="10024448" cy="140038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Palatino"/>
                <a:ea typeface="Calibri"/>
                <a:cs typeface="Calibri"/>
              </a:rPr>
              <a:t>My work focuses on Reinforcement Learning, especially on safe reinforcement learning for safety-critical applications (e.g., controlling blood glucose levels).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Palatino"/>
                <a:ea typeface="Calibri"/>
                <a:cs typeface="Calibri"/>
              </a:rPr>
              <a:t>I also work on complex networks, e.g., solving combinatorial network optimization problems using reinforcement learning.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8B10166-3B90-E867-5E06-F38D1E9A7661}"/>
              </a:ext>
            </a:extLst>
          </p:cNvPr>
          <p:cNvGrpSpPr/>
          <p:nvPr/>
        </p:nvGrpSpPr>
        <p:grpSpPr>
          <a:xfrm>
            <a:off x="831161" y="2651216"/>
            <a:ext cx="10529678" cy="3418553"/>
            <a:chOff x="1024709" y="2651214"/>
            <a:chExt cx="10529678" cy="341855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09F13A7-C4AC-B6F4-D300-9184A03FD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24709" y="2651214"/>
              <a:ext cx="3536434" cy="3418553"/>
            </a:xfrm>
            <a:prstGeom prst="rect">
              <a:avLst/>
            </a:prstGeom>
          </p:spPr>
        </p:pic>
        <p:pic>
          <p:nvPicPr>
            <p:cNvPr id="11" name="Picture 10" descr="A close-up of a network&#10;&#10;AI-generated content may be incorrect.">
              <a:extLst>
                <a:ext uri="{FF2B5EF4-FFF2-40B4-BE49-F238E27FC236}">
                  <a16:creationId xmlns:a16="http://schemas.microsoft.com/office/drawing/2014/main" id="{03B06DFF-211B-0FFE-F2FB-C3512D5A8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317" t="5371" r="2540"/>
            <a:stretch>
              <a:fillRect/>
            </a:stretch>
          </p:blipFill>
          <p:spPr>
            <a:xfrm>
              <a:off x="4691063" y="2651214"/>
              <a:ext cx="3400986" cy="3418553"/>
            </a:xfrm>
            <a:prstGeom prst="rect">
              <a:avLst/>
            </a:prstGeom>
          </p:spPr>
        </p:pic>
        <p:pic>
          <p:nvPicPr>
            <p:cNvPr id="17" name="Picture 16" descr="A close-up of a network&#10;&#10;AI-generated content may be incorrect.">
              <a:extLst>
                <a:ext uri="{FF2B5EF4-FFF2-40B4-BE49-F238E27FC236}">
                  <a16:creationId xmlns:a16="http://schemas.microsoft.com/office/drawing/2014/main" id="{499E0119-8DE5-4FC0-9887-135E9BA95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081" t="5371" r="1776"/>
            <a:stretch>
              <a:fillRect/>
            </a:stretch>
          </p:blipFill>
          <p:spPr>
            <a:xfrm>
              <a:off x="8153401" y="2651214"/>
              <a:ext cx="3400986" cy="341855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79343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B13CC9-9D1D-1082-0A10-31505DF96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502B4-3967-2A60-44F7-F9B71B429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9118" y="2015736"/>
            <a:ext cx="9144000" cy="1413264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Palatino"/>
              </a:rPr>
              <a:t>T</a:t>
            </a:r>
            <a:r>
              <a:rPr lang="en-US" altLang="zh-CN" sz="4800" dirty="0">
                <a:latin typeface="Palatino"/>
              </a:rPr>
              <a:t>hank you</a:t>
            </a:r>
            <a:endParaRPr lang="en-US" sz="4800" dirty="0">
              <a:latin typeface="Palatin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7B8DCB-CB79-10AF-97F0-F0CED1029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9118" y="3934869"/>
            <a:ext cx="3524657" cy="148988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b="1" dirty="0">
                <a:latin typeface="Palatino"/>
              </a:rPr>
              <a:t>Haozhe Tian</a:t>
            </a:r>
          </a:p>
          <a:p>
            <a:pPr>
              <a:spcBef>
                <a:spcPts val="600"/>
              </a:spcBef>
            </a:pPr>
            <a:br>
              <a:rPr lang="en-US" altLang="zh-CN" sz="2000" dirty="0">
                <a:latin typeface="Palatino"/>
              </a:rPr>
            </a:br>
            <a:r>
              <a:rPr lang="en-US" altLang="zh-CN" sz="2000" dirty="0">
                <a:latin typeface="Palatino"/>
              </a:rPr>
              <a:t>haozhe.tian21@imperial.ac.uk</a:t>
            </a:r>
          </a:p>
          <a:p>
            <a:pPr>
              <a:spcBef>
                <a:spcPts val="0"/>
              </a:spcBef>
            </a:pPr>
            <a:r>
              <a:rPr lang="en-US" altLang="zh-CN" sz="2000" dirty="0">
                <a:latin typeface="Palatino"/>
              </a:rPr>
              <a:t>haozhetian.com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F33BEF-60A4-B58B-EB5D-ECB5E09EE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962" y="413423"/>
            <a:ext cx="2595716" cy="686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3F3415-3717-757F-B3D9-659EA7468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5774" y="413423"/>
            <a:ext cx="677013" cy="68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10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C2DF3-2E40-DE08-FACC-D9F6599AC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8C72E-7993-BA4B-CB1C-F6DEABD17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dirty="0">
                <a:solidFill>
                  <a:srgbClr val="43469E"/>
                </a:solidFill>
              </a:rPr>
              <a:t>Introduction</a:t>
            </a:r>
            <a:endParaRPr lang="en-US" dirty="0">
              <a:solidFill>
                <a:srgbClr val="43469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1E831-93C0-675E-75F4-923970BEF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261640"/>
            <a:ext cx="11152699" cy="4975647"/>
          </a:xfrm>
        </p:spPr>
        <p:txBody>
          <a:bodyPr>
            <a:normAutofit/>
          </a:bodyPr>
          <a:lstStyle/>
          <a:p>
            <a:pPr marL="0" lvl="1" indent="0">
              <a:lnSpc>
                <a:spcPct val="120000"/>
              </a:lnSpc>
              <a:buNone/>
            </a:pPr>
            <a:r>
              <a:rPr lang="en-US" altLang="zh-CN" dirty="0"/>
              <a:t>Personalized healthcare, automatic vehicles, large language models, etc. are all benefiting from an important framework in machine learning: Reinforcement Learning (RL).</a:t>
            </a:r>
          </a:p>
          <a:p>
            <a:pPr lvl="1">
              <a:lnSpc>
                <a:spcPct val="120000"/>
              </a:lnSpc>
            </a:pPr>
            <a:endParaRPr lang="en-US" altLang="zh-CN" dirty="0"/>
          </a:p>
          <a:p>
            <a:pPr lvl="1">
              <a:lnSpc>
                <a:spcPct val="120000"/>
              </a:lnSpc>
            </a:pPr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9C9C6-EC0A-53E8-9D86-7B83FDDCD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E2AE-D8B9-46CB-9AF8-72F99A13D342}" type="slidenum">
              <a:rPr lang="en-GB" smtClean="0"/>
              <a:t>3</a:t>
            </a:fld>
            <a:endParaRPr lang="en-GB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AE487F9-8C14-CDAB-9E66-32E4032CDE73}"/>
              </a:ext>
            </a:extLst>
          </p:cNvPr>
          <p:cNvSpPr txBox="1">
            <a:spLocks/>
          </p:cNvSpPr>
          <p:nvPr/>
        </p:nvSpPr>
        <p:spPr>
          <a:xfrm>
            <a:off x="560710" y="2873804"/>
            <a:ext cx="5174416" cy="3984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474A"/>
                </a:solidFill>
                <a:latin typeface="Palatino" pitchFamily="2" charset="77"/>
                <a:ea typeface="Palatino" pitchFamily="2" charset="77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474A"/>
                </a:solidFill>
                <a:latin typeface="Palatino" pitchFamily="2" charset="77"/>
                <a:ea typeface="Palatino" pitchFamily="2" charset="77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474A"/>
                </a:solidFill>
                <a:latin typeface="Palatino" pitchFamily="2" charset="77"/>
                <a:ea typeface="Palatino" pitchFamily="2" charset="77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474A"/>
                </a:solidFill>
                <a:latin typeface="Palatino" pitchFamily="2" charset="77"/>
                <a:ea typeface="Palatino" pitchFamily="2" charset="77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474A"/>
                </a:solidFill>
                <a:latin typeface="Palatino" pitchFamily="2" charset="77"/>
                <a:ea typeface="Palatino" pitchFamily="2" charset="77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buNone/>
            </a:pPr>
            <a:endParaRPr lang="en-US" altLang="zh-CN" dirty="0"/>
          </a:p>
        </p:txBody>
      </p:sp>
      <p:pic>
        <p:nvPicPr>
          <p:cNvPr id="5" name="car_racing">
            <a:hlinkClick r:id="" action="ppaction://media"/>
            <a:extLst>
              <a:ext uri="{FF2B5EF4-FFF2-40B4-BE49-F238E27FC236}">
                <a16:creationId xmlns:a16="http://schemas.microsoft.com/office/drawing/2014/main" id="{04BC7066-A57F-39FA-ABB5-7B0B15BE655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8329" t="10132" r="8065"/>
          <a:stretch>
            <a:fillRect/>
          </a:stretch>
        </p:blipFill>
        <p:spPr>
          <a:xfrm>
            <a:off x="6611615" y="2389769"/>
            <a:ext cx="5019675" cy="3035094"/>
          </a:xfrm>
          <a:prstGeom prst="rect">
            <a:avLst/>
          </a:prstGeom>
        </p:spPr>
      </p:pic>
      <p:grpSp>
        <p:nvGrpSpPr>
          <p:cNvPr id="626" name="Group 625">
            <a:extLst>
              <a:ext uri="{FF2B5EF4-FFF2-40B4-BE49-F238E27FC236}">
                <a16:creationId xmlns:a16="http://schemas.microsoft.com/office/drawing/2014/main" id="{C842E9F1-CBD1-AB24-68BC-07EBFF2AD18A}"/>
              </a:ext>
            </a:extLst>
          </p:cNvPr>
          <p:cNvGrpSpPr/>
          <p:nvPr/>
        </p:nvGrpSpPr>
        <p:grpSpPr>
          <a:xfrm>
            <a:off x="984759" y="2389769"/>
            <a:ext cx="5111240" cy="3035898"/>
            <a:chOff x="623886" y="2219077"/>
            <a:chExt cx="5111240" cy="3035898"/>
          </a:xfrm>
        </p:grpSpPr>
        <p:grpSp>
          <p:nvGrpSpPr>
            <p:cNvPr id="621" name="Group 620">
              <a:extLst>
                <a:ext uri="{FF2B5EF4-FFF2-40B4-BE49-F238E27FC236}">
                  <a16:creationId xmlns:a16="http://schemas.microsoft.com/office/drawing/2014/main" id="{D75E68B4-89C5-5A95-92C6-AF1C5EF39509}"/>
                </a:ext>
              </a:extLst>
            </p:cNvPr>
            <p:cNvGrpSpPr/>
            <p:nvPr/>
          </p:nvGrpSpPr>
          <p:grpSpPr>
            <a:xfrm>
              <a:off x="632161" y="2669637"/>
              <a:ext cx="5060155" cy="2585338"/>
              <a:chOff x="-4333875" y="6394353"/>
              <a:chExt cx="5060155" cy="2585338"/>
            </a:xfrm>
          </p:grpSpPr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95FDE97F-D4A7-A5E3-91B1-FE2BC0230972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FFCB29F0-8495-9F72-1367-E973D056E2E5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59A56E8A-66BD-5749-9CD6-6A12964ED741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1FBE908E-192C-A29D-1B9B-A627159896E2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77AD6A33-96C7-4213-433E-BA1FE0209734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EE995100-2EFA-D5ED-93A5-61AF44F91DE6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8E3F7CA6-2695-DC73-6899-6AD136C10193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DE79FF80-8A95-71CF-7BFD-B09B6D94CEEB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7CD4724C-70C6-D7AD-49DF-0A5AAFE25237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26E1945-CFF3-4263-7C58-1F19509A4F05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D18FDBA0-7F01-D7B4-3A60-0DDFFB4969BD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CA27C665-BFB5-1B04-7962-EBDF2D4A9944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04920DCD-618E-D869-2C99-BE2AE70CBC55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011A5C6D-C366-BDE4-1899-A7DA003E5FE4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FBBF8FEC-D408-FA2C-2BBA-FD19EE7997C8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AED21321-013A-3D63-7512-344DCE4BEC59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DE8ED3FB-856D-556F-8D82-38AB2BF99505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7E6D3EA1-1693-D474-CA66-8E119C20AF09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45304683-563C-7AA2-46A9-A211503E8482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63432E60-02BD-EC8A-711E-AA373E48C649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37DA2F81-D7AA-F9AA-4732-70EFE184DAE2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844A536F-7D05-F580-6BB3-7962EB2804CA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3833A743-DE71-17CE-ACF5-5D98EDDA89E0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713FE254-68A4-4F30-8EC7-6CF394A8A3B2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56A600E2-1FF9-41AF-9A6D-F004481D46D6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1121C6C8-69E8-C4F5-F60B-3E67520290C5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73B20CBD-5034-36C0-00BC-465EEA99A57D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C29E642A-0F29-19E3-FFFB-5D7E5AA40760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B4D88FB6-5E84-AF96-769E-1E3874BE63BB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B5F170EC-D6DC-8BDD-3B57-69CA0B364A89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1147F6BA-E26C-EE29-129B-8256502379DF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5B943979-4E44-6191-F7A0-6B51270CE3C8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DFB829B8-26F3-08F1-7119-B0AC32641F5F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DA9489BF-7262-7FE0-B19B-D20990B8DC6F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E3DDFAAC-7042-E09C-01EC-CA4871F469B3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C0605C6-E893-EADE-E8F1-F19E7228B43C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37532D29-CC0F-BF97-8507-27C457DB1574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08F8B094-711B-DBC1-2321-0D2CDC790483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B007BDDF-503B-CD57-C762-C36C754EE760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22CF4AA8-9624-2E10-F666-910320DEB139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47723DFE-0ACC-AEF3-3732-9640AA027318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C213831E-0BEA-E633-9CCC-15279176FC07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ECB80301-719F-C4DC-CEF0-D0B89B5FA768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87080805-696B-FAA8-0D97-EEC81874F657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66275D5F-D197-11D0-B7D2-B24EC98AFD52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02B41B4A-EE72-A1AE-24A4-3C70A774B8EC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14EBBAA5-BBB2-2D8E-2CD6-7CF3703F79DC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FD407550-6492-5708-B8E7-F95121A3C14F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DAAB58C3-385F-C11B-A754-536B43EBFC78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E4BF9DDB-24A4-EB20-5FC4-D0B4BE9E200C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16E8AA5A-81AF-4CD9-2BC1-B9076875311A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71E092BC-E322-A93B-5656-98E7A680BBD8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995E8B1E-CE2D-D477-AD16-6A7969AC1107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0E503E5A-458D-9C65-4793-6347124D0FE7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66BB39B8-D5AB-FA05-4208-83238DE81580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00F7106A-5226-A1BD-63B7-73A2B43E8F31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7404D88-BB9C-4D10-EF65-C9C7151E5B37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849816C2-C948-784B-1456-41573B950685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877F792F-0E9A-785E-0410-CB56B3AA5358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7398A07-AF73-8E9E-118D-E0A2B8F3DFBC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FFB30706-23C6-463F-7541-240E75FB9FF2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953B840E-0B8A-C0F1-89C4-1210B8DA5421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D1A062BE-A5FB-3FCF-AC6A-A31D3BBC4D2A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4ED7F4FB-72BA-128F-24C2-96FA3D5B7CAC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C380D617-DB37-DFAA-41B1-2CE708A4A9BB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66E1C6E5-D2FB-DF14-286D-A2FF278C3487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BE7C869E-33D3-DBBA-4F93-B4D627F611E5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8D2DE10B-A27B-24E7-742D-7E651EE022AB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A74EAB24-DE3B-C538-3408-DF84DEC0E1B2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CA6955E8-C2C0-73F4-95BD-E2FE40D3D47E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B2069351-F142-66E9-892E-67373877E992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8C550F37-B283-F53B-0CBF-8ED10F698A47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EA969BF5-33CC-1DCE-9E1B-5792B7E911A3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3BF19BC5-2764-F9C5-4003-5D29B46AD863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3DF73337-DF05-9163-5253-1C35A1CE4BE5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48EB191C-DE1C-D123-B7F3-6CC104FD7D13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438AD6AA-735F-B6E7-70ED-B3F859053BAA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0627A503-D3F4-866F-2BBA-1725D33639D5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028D9196-B29E-D580-524A-FBF4BB4D505A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5F948980-B65D-D152-C10E-EB50938B2B01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52A1E9D1-5372-0B7F-9FFE-40777A3EC107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6B6A7547-58ED-9ADC-32FC-928A2B15EF9E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1E1C8699-F1EC-A829-9152-8B1F1F15227D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52AD3465-AFCC-7AFD-83C1-ED2B5AEC4052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AB63CB5E-4DE9-1602-E8E6-43CE27513FC0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D578F04E-FF36-2E6D-1C07-E15C167730A5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A7DECFCD-5896-29E4-5FBD-404958FC9BA8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2E76F7BF-8707-07F1-D62D-3347442F3785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51E6C7F4-26BC-174E-F250-31A9DE38FA97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48DC6AFE-A1CA-28C3-23F4-7B1159D2ABD6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3C85F99E-EA02-4D2D-D994-9A55CAA76C2E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7EDA4CC1-77A2-930E-AE76-F03F30133CDF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BBFC5090-75B4-35E2-B9F2-F785020E2084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7D4088D9-FEAF-82FA-FAEA-12A575F76721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B9D2BF0E-9D04-05C0-2D2E-BC4D5614079C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AEF1D1B4-E70C-530F-F119-E7B6337D7F7F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1B270C70-2C40-F633-352A-3DF4BAF5B423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C91A95B8-BB2E-ABB2-DC91-C9CCFFFC69F5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8479CCFF-4217-5AD2-05F5-0E48D44A48E0}"/>
                  </a:ext>
                </a:extLst>
              </p:cNvPr>
              <p:cNvSpPr/>
              <p:nvPr/>
            </p:nvSpPr>
            <p:spPr>
              <a:xfrm>
                <a:off x="-353690" y="7405948"/>
                <a:ext cx="14287" cy="14287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4287"/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A35A25AC-EAFF-EC7B-E5C3-585B4FC6BF91}"/>
                  </a:ext>
                </a:extLst>
              </p:cNvPr>
              <p:cNvSpPr/>
              <p:nvPr/>
            </p:nvSpPr>
            <p:spPr>
              <a:xfrm>
                <a:off x="-4303358" y="8525334"/>
                <a:ext cx="70517" cy="454356"/>
              </a:xfrm>
              <a:custGeom>
                <a:avLst/>
                <a:gdLst>
                  <a:gd name="connsiteX0" fmla="*/ 70517 w 70517"/>
                  <a:gd name="connsiteY0" fmla="*/ 454357 h 454356"/>
                  <a:gd name="connsiteX1" fmla="*/ 70517 w 70517"/>
                  <a:gd name="connsiteY1" fmla="*/ 0 h 454356"/>
                  <a:gd name="connsiteX2" fmla="*/ 0 w 70517"/>
                  <a:gd name="connsiteY2" fmla="*/ 0 h 454356"/>
                  <a:gd name="connsiteX3" fmla="*/ 0 w 70517"/>
                  <a:gd name="connsiteY3" fmla="*/ 454357 h 454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17" h="454356">
                    <a:moveTo>
                      <a:pt x="70517" y="454357"/>
                    </a:moveTo>
                    <a:lnTo>
                      <a:pt x="70517" y="0"/>
                    </a:lnTo>
                    <a:lnTo>
                      <a:pt x="0" y="0"/>
                    </a:lnTo>
                    <a:lnTo>
                      <a:pt x="0" y="454357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56B96B76-5F9C-CFE2-D7A7-756B0BD66481}"/>
                  </a:ext>
                </a:extLst>
              </p:cNvPr>
              <p:cNvSpPr/>
              <p:nvPr/>
            </p:nvSpPr>
            <p:spPr>
              <a:xfrm>
                <a:off x="-4185829" y="8480485"/>
                <a:ext cx="70517" cy="499205"/>
              </a:xfrm>
              <a:custGeom>
                <a:avLst/>
                <a:gdLst>
                  <a:gd name="connsiteX0" fmla="*/ 70517 w 70517"/>
                  <a:gd name="connsiteY0" fmla="*/ 499206 h 499205"/>
                  <a:gd name="connsiteX1" fmla="*/ 70517 w 70517"/>
                  <a:gd name="connsiteY1" fmla="*/ 0 h 499205"/>
                  <a:gd name="connsiteX2" fmla="*/ 0 w 70517"/>
                  <a:gd name="connsiteY2" fmla="*/ 0 h 499205"/>
                  <a:gd name="connsiteX3" fmla="*/ 0 w 70517"/>
                  <a:gd name="connsiteY3" fmla="*/ 499206 h 49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17" h="499205">
                    <a:moveTo>
                      <a:pt x="70517" y="499206"/>
                    </a:moveTo>
                    <a:lnTo>
                      <a:pt x="70517" y="0"/>
                    </a:lnTo>
                    <a:lnTo>
                      <a:pt x="0" y="0"/>
                    </a:lnTo>
                    <a:lnTo>
                      <a:pt x="0" y="499206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7FED56A0-F9EB-7135-8A8F-74F41E11953C}"/>
                  </a:ext>
                </a:extLst>
              </p:cNvPr>
              <p:cNvSpPr/>
              <p:nvPr/>
            </p:nvSpPr>
            <p:spPr>
              <a:xfrm>
                <a:off x="-4068301" y="8442009"/>
                <a:ext cx="70517" cy="537681"/>
              </a:xfrm>
              <a:custGeom>
                <a:avLst/>
                <a:gdLst>
                  <a:gd name="connsiteX0" fmla="*/ 70517 w 70517"/>
                  <a:gd name="connsiteY0" fmla="*/ 537682 h 537681"/>
                  <a:gd name="connsiteX1" fmla="*/ 70517 w 70517"/>
                  <a:gd name="connsiteY1" fmla="*/ 0 h 537681"/>
                  <a:gd name="connsiteX2" fmla="*/ 0 w 70517"/>
                  <a:gd name="connsiteY2" fmla="*/ 0 h 537681"/>
                  <a:gd name="connsiteX3" fmla="*/ 0 w 70517"/>
                  <a:gd name="connsiteY3" fmla="*/ 537682 h 537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17" h="537681">
                    <a:moveTo>
                      <a:pt x="70517" y="537682"/>
                    </a:moveTo>
                    <a:lnTo>
                      <a:pt x="70517" y="0"/>
                    </a:lnTo>
                    <a:lnTo>
                      <a:pt x="0" y="0"/>
                    </a:lnTo>
                    <a:lnTo>
                      <a:pt x="0" y="537682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1E52D9F8-8D08-C186-E037-78688FF7D9A6}"/>
                  </a:ext>
                </a:extLst>
              </p:cNvPr>
              <p:cNvSpPr/>
              <p:nvPr/>
            </p:nvSpPr>
            <p:spPr>
              <a:xfrm>
                <a:off x="-3950772" y="8408976"/>
                <a:ext cx="70517" cy="570714"/>
              </a:xfrm>
              <a:custGeom>
                <a:avLst/>
                <a:gdLst>
                  <a:gd name="connsiteX0" fmla="*/ 70517 w 70517"/>
                  <a:gd name="connsiteY0" fmla="*/ 570715 h 570714"/>
                  <a:gd name="connsiteX1" fmla="*/ 70517 w 70517"/>
                  <a:gd name="connsiteY1" fmla="*/ 0 h 570714"/>
                  <a:gd name="connsiteX2" fmla="*/ 0 w 70517"/>
                  <a:gd name="connsiteY2" fmla="*/ 0 h 570714"/>
                  <a:gd name="connsiteX3" fmla="*/ 0 w 70517"/>
                  <a:gd name="connsiteY3" fmla="*/ 570715 h 570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17" h="570714">
                    <a:moveTo>
                      <a:pt x="70517" y="570715"/>
                    </a:moveTo>
                    <a:lnTo>
                      <a:pt x="70517" y="0"/>
                    </a:lnTo>
                    <a:lnTo>
                      <a:pt x="0" y="0"/>
                    </a:lnTo>
                    <a:lnTo>
                      <a:pt x="0" y="570715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7F788A38-8BF4-7DA3-FD2C-75282F26BE10}"/>
                  </a:ext>
                </a:extLst>
              </p:cNvPr>
              <p:cNvSpPr/>
              <p:nvPr/>
            </p:nvSpPr>
            <p:spPr>
              <a:xfrm>
                <a:off x="-3833243" y="8380644"/>
                <a:ext cx="70517" cy="599046"/>
              </a:xfrm>
              <a:custGeom>
                <a:avLst/>
                <a:gdLst>
                  <a:gd name="connsiteX0" fmla="*/ 70517 w 70517"/>
                  <a:gd name="connsiteY0" fmla="*/ 599047 h 599046"/>
                  <a:gd name="connsiteX1" fmla="*/ 70517 w 70517"/>
                  <a:gd name="connsiteY1" fmla="*/ 0 h 599046"/>
                  <a:gd name="connsiteX2" fmla="*/ 0 w 70517"/>
                  <a:gd name="connsiteY2" fmla="*/ 0 h 599046"/>
                  <a:gd name="connsiteX3" fmla="*/ 0 w 70517"/>
                  <a:gd name="connsiteY3" fmla="*/ 599047 h 599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17" h="599046">
                    <a:moveTo>
                      <a:pt x="70517" y="599047"/>
                    </a:moveTo>
                    <a:lnTo>
                      <a:pt x="70517" y="0"/>
                    </a:lnTo>
                    <a:lnTo>
                      <a:pt x="0" y="0"/>
                    </a:lnTo>
                    <a:lnTo>
                      <a:pt x="0" y="599047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A8A76A61-3889-DE4C-B8A9-2362BF3F57D5}"/>
                  </a:ext>
                </a:extLst>
              </p:cNvPr>
              <p:cNvSpPr/>
              <p:nvPr/>
            </p:nvSpPr>
            <p:spPr>
              <a:xfrm>
                <a:off x="-3715714" y="8356398"/>
                <a:ext cx="70517" cy="623292"/>
              </a:xfrm>
              <a:custGeom>
                <a:avLst/>
                <a:gdLst>
                  <a:gd name="connsiteX0" fmla="*/ 70517 w 70517"/>
                  <a:gd name="connsiteY0" fmla="*/ 623293 h 623292"/>
                  <a:gd name="connsiteX1" fmla="*/ 70517 w 70517"/>
                  <a:gd name="connsiteY1" fmla="*/ 0 h 623292"/>
                  <a:gd name="connsiteX2" fmla="*/ 0 w 70517"/>
                  <a:gd name="connsiteY2" fmla="*/ 0 h 623292"/>
                  <a:gd name="connsiteX3" fmla="*/ 0 w 70517"/>
                  <a:gd name="connsiteY3" fmla="*/ 623293 h 62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17" h="623292">
                    <a:moveTo>
                      <a:pt x="70517" y="623293"/>
                    </a:moveTo>
                    <a:lnTo>
                      <a:pt x="70517" y="0"/>
                    </a:lnTo>
                    <a:lnTo>
                      <a:pt x="0" y="0"/>
                    </a:lnTo>
                    <a:lnTo>
                      <a:pt x="0" y="623293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BFA0FCE7-523E-AD78-EE9C-431F9AF3932C}"/>
                  </a:ext>
                </a:extLst>
              </p:cNvPr>
              <p:cNvSpPr/>
              <p:nvPr/>
            </p:nvSpPr>
            <p:spPr>
              <a:xfrm>
                <a:off x="-3598185" y="8335724"/>
                <a:ext cx="70517" cy="643966"/>
              </a:xfrm>
              <a:custGeom>
                <a:avLst/>
                <a:gdLst>
                  <a:gd name="connsiteX0" fmla="*/ 70517 w 70517"/>
                  <a:gd name="connsiteY0" fmla="*/ 643967 h 643966"/>
                  <a:gd name="connsiteX1" fmla="*/ 70517 w 70517"/>
                  <a:gd name="connsiteY1" fmla="*/ 0 h 643966"/>
                  <a:gd name="connsiteX2" fmla="*/ 0 w 70517"/>
                  <a:gd name="connsiteY2" fmla="*/ 0 h 643966"/>
                  <a:gd name="connsiteX3" fmla="*/ 0 w 70517"/>
                  <a:gd name="connsiteY3" fmla="*/ 643967 h 643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17" h="643966">
                    <a:moveTo>
                      <a:pt x="70517" y="643967"/>
                    </a:moveTo>
                    <a:lnTo>
                      <a:pt x="70517" y="0"/>
                    </a:lnTo>
                    <a:lnTo>
                      <a:pt x="0" y="0"/>
                    </a:lnTo>
                    <a:lnTo>
                      <a:pt x="0" y="643967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2ACE23D-A139-E8DE-8C85-3562F56B379A}"/>
                  </a:ext>
                </a:extLst>
              </p:cNvPr>
              <p:cNvSpPr/>
              <p:nvPr/>
            </p:nvSpPr>
            <p:spPr>
              <a:xfrm>
                <a:off x="-3480656" y="8318179"/>
                <a:ext cx="70517" cy="661511"/>
              </a:xfrm>
              <a:custGeom>
                <a:avLst/>
                <a:gdLst>
                  <a:gd name="connsiteX0" fmla="*/ 70517 w 70517"/>
                  <a:gd name="connsiteY0" fmla="*/ 661512 h 661511"/>
                  <a:gd name="connsiteX1" fmla="*/ 70517 w 70517"/>
                  <a:gd name="connsiteY1" fmla="*/ 0 h 661511"/>
                  <a:gd name="connsiteX2" fmla="*/ 0 w 70517"/>
                  <a:gd name="connsiteY2" fmla="*/ 0 h 661511"/>
                  <a:gd name="connsiteX3" fmla="*/ 0 w 70517"/>
                  <a:gd name="connsiteY3" fmla="*/ 661512 h 661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17" h="661511">
                    <a:moveTo>
                      <a:pt x="70517" y="661512"/>
                    </a:moveTo>
                    <a:lnTo>
                      <a:pt x="70517" y="0"/>
                    </a:lnTo>
                    <a:lnTo>
                      <a:pt x="0" y="0"/>
                    </a:lnTo>
                    <a:lnTo>
                      <a:pt x="0" y="661512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AB1CAF9F-3C0A-402F-9120-9C7B8E7D4A90}"/>
                  </a:ext>
                </a:extLst>
              </p:cNvPr>
              <p:cNvSpPr/>
              <p:nvPr/>
            </p:nvSpPr>
            <p:spPr>
              <a:xfrm>
                <a:off x="-3363127" y="8303406"/>
                <a:ext cx="70517" cy="676284"/>
              </a:xfrm>
              <a:custGeom>
                <a:avLst/>
                <a:gdLst>
                  <a:gd name="connsiteX0" fmla="*/ 70517 w 70517"/>
                  <a:gd name="connsiteY0" fmla="*/ 676285 h 676284"/>
                  <a:gd name="connsiteX1" fmla="*/ 70517 w 70517"/>
                  <a:gd name="connsiteY1" fmla="*/ 0 h 676284"/>
                  <a:gd name="connsiteX2" fmla="*/ 0 w 70517"/>
                  <a:gd name="connsiteY2" fmla="*/ 0 h 676284"/>
                  <a:gd name="connsiteX3" fmla="*/ 0 w 70517"/>
                  <a:gd name="connsiteY3" fmla="*/ 676285 h 676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17" h="676284">
                    <a:moveTo>
                      <a:pt x="70517" y="676285"/>
                    </a:moveTo>
                    <a:lnTo>
                      <a:pt x="70517" y="0"/>
                    </a:lnTo>
                    <a:lnTo>
                      <a:pt x="0" y="0"/>
                    </a:lnTo>
                    <a:lnTo>
                      <a:pt x="0" y="676285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BC2C7F45-E0AF-51FA-3D4A-DC834F2ECB68}"/>
                  </a:ext>
                </a:extLst>
              </p:cNvPr>
              <p:cNvSpPr/>
              <p:nvPr/>
            </p:nvSpPr>
            <p:spPr>
              <a:xfrm>
                <a:off x="-3245598" y="8291119"/>
                <a:ext cx="70517" cy="688572"/>
              </a:xfrm>
              <a:custGeom>
                <a:avLst/>
                <a:gdLst>
                  <a:gd name="connsiteX0" fmla="*/ 70517 w 70517"/>
                  <a:gd name="connsiteY0" fmla="*/ 688572 h 688572"/>
                  <a:gd name="connsiteX1" fmla="*/ 70517 w 70517"/>
                  <a:gd name="connsiteY1" fmla="*/ 0 h 688572"/>
                  <a:gd name="connsiteX2" fmla="*/ 0 w 70517"/>
                  <a:gd name="connsiteY2" fmla="*/ 0 h 688572"/>
                  <a:gd name="connsiteX3" fmla="*/ 0 w 70517"/>
                  <a:gd name="connsiteY3" fmla="*/ 688572 h 68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17" h="688572">
                    <a:moveTo>
                      <a:pt x="70517" y="688572"/>
                    </a:moveTo>
                    <a:lnTo>
                      <a:pt x="70517" y="0"/>
                    </a:lnTo>
                    <a:lnTo>
                      <a:pt x="0" y="0"/>
                    </a:lnTo>
                    <a:lnTo>
                      <a:pt x="0" y="688572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8AB10BDC-506C-C3E5-6EC3-E1E9FD4422CD}"/>
                  </a:ext>
                </a:extLst>
              </p:cNvPr>
              <p:cNvSpPr/>
              <p:nvPr/>
            </p:nvSpPr>
            <p:spPr>
              <a:xfrm>
                <a:off x="-3128069" y="8281032"/>
                <a:ext cx="70523" cy="698659"/>
              </a:xfrm>
              <a:custGeom>
                <a:avLst/>
                <a:gdLst>
                  <a:gd name="connsiteX0" fmla="*/ 70523 w 70523"/>
                  <a:gd name="connsiteY0" fmla="*/ 698659 h 698659"/>
                  <a:gd name="connsiteX1" fmla="*/ 70523 w 70523"/>
                  <a:gd name="connsiteY1" fmla="*/ 0 h 698659"/>
                  <a:gd name="connsiteX2" fmla="*/ 0 w 70523"/>
                  <a:gd name="connsiteY2" fmla="*/ 0 h 698659"/>
                  <a:gd name="connsiteX3" fmla="*/ 0 w 70523"/>
                  <a:gd name="connsiteY3" fmla="*/ 698659 h 69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698659">
                    <a:moveTo>
                      <a:pt x="70523" y="698659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698659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EDC8BF8-67AA-8841-38BF-A6A0DB9AAA38}"/>
                  </a:ext>
                </a:extLst>
              </p:cNvPr>
              <p:cNvSpPr/>
              <p:nvPr/>
            </p:nvSpPr>
            <p:spPr>
              <a:xfrm>
                <a:off x="-3010540" y="8272931"/>
                <a:ext cx="70523" cy="706760"/>
              </a:xfrm>
              <a:custGeom>
                <a:avLst/>
                <a:gdLst>
                  <a:gd name="connsiteX0" fmla="*/ 70523 w 70523"/>
                  <a:gd name="connsiteY0" fmla="*/ 706760 h 706760"/>
                  <a:gd name="connsiteX1" fmla="*/ 70523 w 70523"/>
                  <a:gd name="connsiteY1" fmla="*/ 0 h 706760"/>
                  <a:gd name="connsiteX2" fmla="*/ 0 w 70523"/>
                  <a:gd name="connsiteY2" fmla="*/ 0 h 706760"/>
                  <a:gd name="connsiteX3" fmla="*/ 0 w 70523"/>
                  <a:gd name="connsiteY3" fmla="*/ 706760 h 706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706760">
                    <a:moveTo>
                      <a:pt x="70523" y="706760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706760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6E050ABC-3011-445F-4687-6A7CC588D7EE}"/>
                  </a:ext>
                </a:extLst>
              </p:cNvPr>
              <p:cNvSpPr/>
              <p:nvPr/>
            </p:nvSpPr>
            <p:spPr>
              <a:xfrm>
                <a:off x="-2893011" y="8266616"/>
                <a:ext cx="70523" cy="713075"/>
              </a:xfrm>
              <a:custGeom>
                <a:avLst/>
                <a:gdLst>
                  <a:gd name="connsiteX0" fmla="*/ 70523 w 70523"/>
                  <a:gd name="connsiteY0" fmla="*/ 713075 h 713075"/>
                  <a:gd name="connsiteX1" fmla="*/ 70523 w 70523"/>
                  <a:gd name="connsiteY1" fmla="*/ 0 h 713075"/>
                  <a:gd name="connsiteX2" fmla="*/ 0 w 70523"/>
                  <a:gd name="connsiteY2" fmla="*/ 0 h 713075"/>
                  <a:gd name="connsiteX3" fmla="*/ 0 w 70523"/>
                  <a:gd name="connsiteY3" fmla="*/ 713075 h 713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713075">
                    <a:moveTo>
                      <a:pt x="70523" y="713075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713075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EFF025BE-D7F3-9160-6843-AF8B481323E5}"/>
                  </a:ext>
                </a:extLst>
              </p:cNvPr>
              <p:cNvSpPr/>
              <p:nvPr/>
            </p:nvSpPr>
            <p:spPr>
              <a:xfrm>
                <a:off x="-2775481" y="8261915"/>
                <a:ext cx="70523" cy="717775"/>
              </a:xfrm>
              <a:custGeom>
                <a:avLst/>
                <a:gdLst>
                  <a:gd name="connsiteX0" fmla="*/ 70523 w 70523"/>
                  <a:gd name="connsiteY0" fmla="*/ 717776 h 717775"/>
                  <a:gd name="connsiteX1" fmla="*/ 70523 w 70523"/>
                  <a:gd name="connsiteY1" fmla="*/ 0 h 717775"/>
                  <a:gd name="connsiteX2" fmla="*/ 0 w 70523"/>
                  <a:gd name="connsiteY2" fmla="*/ 0 h 717775"/>
                  <a:gd name="connsiteX3" fmla="*/ 0 w 70523"/>
                  <a:gd name="connsiteY3" fmla="*/ 717776 h 71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717775">
                    <a:moveTo>
                      <a:pt x="70523" y="717776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717776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BCC4F422-C7C8-C673-3073-8FAB94173EF3}"/>
                  </a:ext>
                </a:extLst>
              </p:cNvPr>
              <p:cNvSpPr/>
              <p:nvPr/>
            </p:nvSpPr>
            <p:spPr>
              <a:xfrm>
                <a:off x="-2657952" y="8258672"/>
                <a:ext cx="70523" cy="721019"/>
              </a:xfrm>
              <a:custGeom>
                <a:avLst/>
                <a:gdLst>
                  <a:gd name="connsiteX0" fmla="*/ 70523 w 70523"/>
                  <a:gd name="connsiteY0" fmla="*/ 721019 h 721019"/>
                  <a:gd name="connsiteX1" fmla="*/ 70523 w 70523"/>
                  <a:gd name="connsiteY1" fmla="*/ 0 h 721019"/>
                  <a:gd name="connsiteX2" fmla="*/ 0 w 70523"/>
                  <a:gd name="connsiteY2" fmla="*/ 0 h 721019"/>
                  <a:gd name="connsiteX3" fmla="*/ 0 w 70523"/>
                  <a:gd name="connsiteY3" fmla="*/ 721019 h 72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721019">
                    <a:moveTo>
                      <a:pt x="70523" y="721019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721019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0C1F74C7-2207-6493-66B9-534B8175186E}"/>
                  </a:ext>
                </a:extLst>
              </p:cNvPr>
              <p:cNvSpPr/>
              <p:nvPr/>
            </p:nvSpPr>
            <p:spPr>
              <a:xfrm>
                <a:off x="-2540423" y="8256771"/>
                <a:ext cx="70523" cy="722919"/>
              </a:xfrm>
              <a:custGeom>
                <a:avLst/>
                <a:gdLst>
                  <a:gd name="connsiteX0" fmla="*/ 70523 w 70523"/>
                  <a:gd name="connsiteY0" fmla="*/ 722919 h 722919"/>
                  <a:gd name="connsiteX1" fmla="*/ 70523 w 70523"/>
                  <a:gd name="connsiteY1" fmla="*/ 0 h 722919"/>
                  <a:gd name="connsiteX2" fmla="*/ 0 w 70523"/>
                  <a:gd name="connsiteY2" fmla="*/ 0 h 722919"/>
                  <a:gd name="connsiteX3" fmla="*/ 0 w 70523"/>
                  <a:gd name="connsiteY3" fmla="*/ 722919 h 72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722919">
                    <a:moveTo>
                      <a:pt x="70523" y="722919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722919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2E0036BE-CF24-4864-FBBE-7FC808EB21DF}"/>
                  </a:ext>
                </a:extLst>
              </p:cNvPr>
              <p:cNvSpPr/>
              <p:nvPr/>
            </p:nvSpPr>
            <p:spPr>
              <a:xfrm>
                <a:off x="-2422894" y="8256086"/>
                <a:ext cx="70523" cy="723605"/>
              </a:xfrm>
              <a:custGeom>
                <a:avLst/>
                <a:gdLst>
                  <a:gd name="connsiteX0" fmla="*/ 70523 w 70523"/>
                  <a:gd name="connsiteY0" fmla="*/ 723605 h 723605"/>
                  <a:gd name="connsiteX1" fmla="*/ 70523 w 70523"/>
                  <a:gd name="connsiteY1" fmla="*/ 0 h 723605"/>
                  <a:gd name="connsiteX2" fmla="*/ 0 w 70523"/>
                  <a:gd name="connsiteY2" fmla="*/ 0 h 723605"/>
                  <a:gd name="connsiteX3" fmla="*/ 0 w 70523"/>
                  <a:gd name="connsiteY3" fmla="*/ 723605 h 723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723605">
                    <a:moveTo>
                      <a:pt x="70523" y="723605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723605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E4D2A30D-C669-6136-2E37-F0D959619C92}"/>
                  </a:ext>
                </a:extLst>
              </p:cNvPr>
              <p:cNvSpPr/>
              <p:nvPr/>
            </p:nvSpPr>
            <p:spPr>
              <a:xfrm>
                <a:off x="-2305365" y="8256514"/>
                <a:ext cx="70523" cy="723176"/>
              </a:xfrm>
              <a:custGeom>
                <a:avLst/>
                <a:gdLst>
                  <a:gd name="connsiteX0" fmla="*/ 70523 w 70523"/>
                  <a:gd name="connsiteY0" fmla="*/ 723176 h 723176"/>
                  <a:gd name="connsiteX1" fmla="*/ 70523 w 70523"/>
                  <a:gd name="connsiteY1" fmla="*/ 0 h 723176"/>
                  <a:gd name="connsiteX2" fmla="*/ 0 w 70523"/>
                  <a:gd name="connsiteY2" fmla="*/ 0 h 723176"/>
                  <a:gd name="connsiteX3" fmla="*/ 0 w 70523"/>
                  <a:gd name="connsiteY3" fmla="*/ 723176 h 723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723176">
                    <a:moveTo>
                      <a:pt x="70523" y="723176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723176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43961D8E-39AD-0207-EC73-BFE419008A94}"/>
                  </a:ext>
                </a:extLst>
              </p:cNvPr>
              <p:cNvSpPr/>
              <p:nvPr/>
            </p:nvSpPr>
            <p:spPr>
              <a:xfrm>
                <a:off x="-2187836" y="8257943"/>
                <a:ext cx="70523" cy="721747"/>
              </a:xfrm>
              <a:custGeom>
                <a:avLst/>
                <a:gdLst>
                  <a:gd name="connsiteX0" fmla="*/ 70523 w 70523"/>
                  <a:gd name="connsiteY0" fmla="*/ 721748 h 721747"/>
                  <a:gd name="connsiteX1" fmla="*/ 70523 w 70523"/>
                  <a:gd name="connsiteY1" fmla="*/ 0 h 721747"/>
                  <a:gd name="connsiteX2" fmla="*/ 0 w 70523"/>
                  <a:gd name="connsiteY2" fmla="*/ 0 h 721747"/>
                  <a:gd name="connsiteX3" fmla="*/ 0 w 70523"/>
                  <a:gd name="connsiteY3" fmla="*/ 721748 h 721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721747">
                    <a:moveTo>
                      <a:pt x="70523" y="721748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721748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0BF08CD5-B0EB-4A82-BFB5-00E48A4F4E61}"/>
                  </a:ext>
                </a:extLst>
              </p:cNvPr>
              <p:cNvSpPr/>
              <p:nvPr/>
            </p:nvSpPr>
            <p:spPr>
              <a:xfrm>
                <a:off x="-2070307" y="8260315"/>
                <a:ext cx="70523" cy="719376"/>
              </a:xfrm>
              <a:custGeom>
                <a:avLst/>
                <a:gdLst>
                  <a:gd name="connsiteX0" fmla="*/ 70523 w 70523"/>
                  <a:gd name="connsiteY0" fmla="*/ 719376 h 719376"/>
                  <a:gd name="connsiteX1" fmla="*/ 70523 w 70523"/>
                  <a:gd name="connsiteY1" fmla="*/ 0 h 719376"/>
                  <a:gd name="connsiteX2" fmla="*/ 0 w 70523"/>
                  <a:gd name="connsiteY2" fmla="*/ 0 h 719376"/>
                  <a:gd name="connsiteX3" fmla="*/ 0 w 70523"/>
                  <a:gd name="connsiteY3" fmla="*/ 719376 h 71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719376">
                    <a:moveTo>
                      <a:pt x="70523" y="719376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719376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FA7566C6-6420-1BF8-8FAF-BCA46A4ABCE7}"/>
                  </a:ext>
                </a:extLst>
              </p:cNvPr>
              <p:cNvSpPr/>
              <p:nvPr/>
            </p:nvSpPr>
            <p:spPr>
              <a:xfrm>
                <a:off x="-1952778" y="8263529"/>
                <a:ext cx="70523" cy="716161"/>
              </a:xfrm>
              <a:custGeom>
                <a:avLst/>
                <a:gdLst>
                  <a:gd name="connsiteX0" fmla="*/ 70523 w 70523"/>
                  <a:gd name="connsiteY0" fmla="*/ 716161 h 716161"/>
                  <a:gd name="connsiteX1" fmla="*/ 70523 w 70523"/>
                  <a:gd name="connsiteY1" fmla="*/ 0 h 716161"/>
                  <a:gd name="connsiteX2" fmla="*/ 0 w 70523"/>
                  <a:gd name="connsiteY2" fmla="*/ 0 h 716161"/>
                  <a:gd name="connsiteX3" fmla="*/ 0 w 70523"/>
                  <a:gd name="connsiteY3" fmla="*/ 716161 h 716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716161">
                    <a:moveTo>
                      <a:pt x="70523" y="716161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716161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3AB7FA72-9F88-D0AE-168C-C79F58695327}"/>
                  </a:ext>
                </a:extLst>
              </p:cNvPr>
              <p:cNvSpPr/>
              <p:nvPr/>
            </p:nvSpPr>
            <p:spPr>
              <a:xfrm>
                <a:off x="-1835249" y="8267530"/>
                <a:ext cx="70523" cy="712160"/>
              </a:xfrm>
              <a:custGeom>
                <a:avLst/>
                <a:gdLst>
                  <a:gd name="connsiteX0" fmla="*/ 70523 w 70523"/>
                  <a:gd name="connsiteY0" fmla="*/ 712161 h 712160"/>
                  <a:gd name="connsiteX1" fmla="*/ 70523 w 70523"/>
                  <a:gd name="connsiteY1" fmla="*/ 0 h 712160"/>
                  <a:gd name="connsiteX2" fmla="*/ 0 w 70523"/>
                  <a:gd name="connsiteY2" fmla="*/ 0 h 712160"/>
                  <a:gd name="connsiteX3" fmla="*/ 0 w 70523"/>
                  <a:gd name="connsiteY3" fmla="*/ 712161 h 712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712160">
                    <a:moveTo>
                      <a:pt x="70523" y="712161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712161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2572988B-FE2E-0DC0-EF4A-7F58FFCE7D7E}"/>
                  </a:ext>
                </a:extLst>
              </p:cNvPr>
              <p:cNvSpPr/>
              <p:nvPr/>
            </p:nvSpPr>
            <p:spPr>
              <a:xfrm>
                <a:off x="-1717720" y="8272259"/>
                <a:ext cx="70523" cy="707431"/>
              </a:xfrm>
              <a:custGeom>
                <a:avLst/>
                <a:gdLst>
                  <a:gd name="connsiteX0" fmla="*/ 70523 w 70523"/>
                  <a:gd name="connsiteY0" fmla="*/ 707432 h 707431"/>
                  <a:gd name="connsiteX1" fmla="*/ 70523 w 70523"/>
                  <a:gd name="connsiteY1" fmla="*/ 0 h 707431"/>
                  <a:gd name="connsiteX2" fmla="*/ 0 w 70523"/>
                  <a:gd name="connsiteY2" fmla="*/ 0 h 707431"/>
                  <a:gd name="connsiteX3" fmla="*/ 0 w 70523"/>
                  <a:gd name="connsiteY3" fmla="*/ 707432 h 707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707431">
                    <a:moveTo>
                      <a:pt x="70523" y="707432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707432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123E7A31-D9BE-A16E-70A9-BF5C18BFBE5E}"/>
                  </a:ext>
                </a:extLst>
              </p:cNvPr>
              <p:cNvSpPr/>
              <p:nvPr/>
            </p:nvSpPr>
            <p:spPr>
              <a:xfrm>
                <a:off x="-1600191" y="8277631"/>
                <a:ext cx="70523" cy="702059"/>
              </a:xfrm>
              <a:custGeom>
                <a:avLst/>
                <a:gdLst>
                  <a:gd name="connsiteX0" fmla="*/ 70523 w 70523"/>
                  <a:gd name="connsiteY0" fmla="*/ 702060 h 702059"/>
                  <a:gd name="connsiteX1" fmla="*/ 70523 w 70523"/>
                  <a:gd name="connsiteY1" fmla="*/ 0 h 702059"/>
                  <a:gd name="connsiteX2" fmla="*/ 0 w 70523"/>
                  <a:gd name="connsiteY2" fmla="*/ 0 h 702059"/>
                  <a:gd name="connsiteX3" fmla="*/ 0 w 70523"/>
                  <a:gd name="connsiteY3" fmla="*/ 702060 h 7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702059">
                    <a:moveTo>
                      <a:pt x="70523" y="702060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702060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5BB03E0-9F6E-29CC-E9C1-34A873B83CEC}"/>
                  </a:ext>
                </a:extLst>
              </p:cNvPr>
              <p:cNvSpPr/>
              <p:nvPr/>
            </p:nvSpPr>
            <p:spPr>
              <a:xfrm>
                <a:off x="-1482662" y="8283618"/>
                <a:ext cx="70523" cy="696073"/>
              </a:xfrm>
              <a:custGeom>
                <a:avLst/>
                <a:gdLst>
                  <a:gd name="connsiteX0" fmla="*/ 70523 w 70523"/>
                  <a:gd name="connsiteY0" fmla="*/ 696073 h 696073"/>
                  <a:gd name="connsiteX1" fmla="*/ 70523 w 70523"/>
                  <a:gd name="connsiteY1" fmla="*/ 0 h 696073"/>
                  <a:gd name="connsiteX2" fmla="*/ 0 w 70523"/>
                  <a:gd name="connsiteY2" fmla="*/ 0 h 696073"/>
                  <a:gd name="connsiteX3" fmla="*/ 0 w 70523"/>
                  <a:gd name="connsiteY3" fmla="*/ 696073 h 696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696073">
                    <a:moveTo>
                      <a:pt x="70523" y="696073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696073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58104E04-B1A8-5388-8678-382A524E50E8}"/>
                  </a:ext>
                </a:extLst>
              </p:cNvPr>
              <p:cNvSpPr/>
              <p:nvPr/>
            </p:nvSpPr>
            <p:spPr>
              <a:xfrm>
                <a:off x="-1365133" y="8290161"/>
                <a:ext cx="70523" cy="689529"/>
              </a:xfrm>
              <a:custGeom>
                <a:avLst/>
                <a:gdLst>
                  <a:gd name="connsiteX0" fmla="*/ 70523 w 70523"/>
                  <a:gd name="connsiteY0" fmla="*/ 689529 h 689529"/>
                  <a:gd name="connsiteX1" fmla="*/ 70523 w 70523"/>
                  <a:gd name="connsiteY1" fmla="*/ 0 h 689529"/>
                  <a:gd name="connsiteX2" fmla="*/ 0 w 70523"/>
                  <a:gd name="connsiteY2" fmla="*/ 0 h 689529"/>
                  <a:gd name="connsiteX3" fmla="*/ 0 w 70523"/>
                  <a:gd name="connsiteY3" fmla="*/ 689529 h 689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689529">
                    <a:moveTo>
                      <a:pt x="70523" y="689529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689529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B7F3513B-78F5-2FB2-EB9A-8895ED453F34}"/>
                  </a:ext>
                </a:extLst>
              </p:cNvPr>
              <p:cNvSpPr/>
              <p:nvPr/>
            </p:nvSpPr>
            <p:spPr>
              <a:xfrm>
                <a:off x="-1247603" y="8297219"/>
                <a:ext cx="70523" cy="682471"/>
              </a:xfrm>
              <a:custGeom>
                <a:avLst/>
                <a:gdLst>
                  <a:gd name="connsiteX0" fmla="*/ 70523 w 70523"/>
                  <a:gd name="connsiteY0" fmla="*/ 682471 h 682471"/>
                  <a:gd name="connsiteX1" fmla="*/ 70523 w 70523"/>
                  <a:gd name="connsiteY1" fmla="*/ 0 h 682471"/>
                  <a:gd name="connsiteX2" fmla="*/ 0 w 70523"/>
                  <a:gd name="connsiteY2" fmla="*/ 0 h 682471"/>
                  <a:gd name="connsiteX3" fmla="*/ 0 w 70523"/>
                  <a:gd name="connsiteY3" fmla="*/ 682471 h 682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682471">
                    <a:moveTo>
                      <a:pt x="70523" y="682471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682471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0D0C7220-33A7-FAF9-C6D0-800AD1E3B4EA}"/>
                  </a:ext>
                </a:extLst>
              </p:cNvPr>
              <p:cNvSpPr/>
              <p:nvPr/>
            </p:nvSpPr>
            <p:spPr>
              <a:xfrm>
                <a:off x="-1130074" y="8304735"/>
                <a:ext cx="70523" cy="674956"/>
              </a:xfrm>
              <a:custGeom>
                <a:avLst/>
                <a:gdLst>
                  <a:gd name="connsiteX0" fmla="*/ 70523 w 70523"/>
                  <a:gd name="connsiteY0" fmla="*/ 674956 h 674956"/>
                  <a:gd name="connsiteX1" fmla="*/ 70523 w 70523"/>
                  <a:gd name="connsiteY1" fmla="*/ 0 h 674956"/>
                  <a:gd name="connsiteX2" fmla="*/ 0 w 70523"/>
                  <a:gd name="connsiteY2" fmla="*/ 0 h 674956"/>
                  <a:gd name="connsiteX3" fmla="*/ 0 w 70523"/>
                  <a:gd name="connsiteY3" fmla="*/ 674956 h 674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674956">
                    <a:moveTo>
                      <a:pt x="70523" y="674956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674956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2746C3F3-4541-5FAB-E4DC-820DC6AD71DC}"/>
                  </a:ext>
                </a:extLst>
              </p:cNvPr>
              <p:cNvSpPr/>
              <p:nvPr/>
            </p:nvSpPr>
            <p:spPr>
              <a:xfrm>
                <a:off x="-1012545" y="8312693"/>
                <a:ext cx="70523" cy="666998"/>
              </a:xfrm>
              <a:custGeom>
                <a:avLst/>
                <a:gdLst>
                  <a:gd name="connsiteX0" fmla="*/ 70523 w 70523"/>
                  <a:gd name="connsiteY0" fmla="*/ 666998 h 666998"/>
                  <a:gd name="connsiteX1" fmla="*/ 70523 w 70523"/>
                  <a:gd name="connsiteY1" fmla="*/ 0 h 666998"/>
                  <a:gd name="connsiteX2" fmla="*/ 0 w 70523"/>
                  <a:gd name="connsiteY2" fmla="*/ 0 h 666998"/>
                  <a:gd name="connsiteX3" fmla="*/ 0 w 70523"/>
                  <a:gd name="connsiteY3" fmla="*/ 666998 h 666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666998">
                    <a:moveTo>
                      <a:pt x="70523" y="666998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666998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FB3107B4-6B9A-6784-4117-B3DFEA336E0F}"/>
                  </a:ext>
                </a:extLst>
              </p:cNvPr>
              <p:cNvSpPr/>
              <p:nvPr/>
            </p:nvSpPr>
            <p:spPr>
              <a:xfrm>
                <a:off x="-895016" y="8321036"/>
                <a:ext cx="70523" cy="658654"/>
              </a:xfrm>
              <a:custGeom>
                <a:avLst/>
                <a:gdLst>
                  <a:gd name="connsiteX0" fmla="*/ 70523 w 70523"/>
                  <a:gd name="connsiteY0" fmla="*/ 658654 h 658654"/>
                  <a:gd name="connsiteX1" fmla="*/ 70523 w 70523"/>
                  <a:gd name="connsiteY1" fmla="*/ 0 h 658654"/>
                  <a:gd name="connsiteX2" fmla="*/ 0 w 70523"/>
                  <a:gd name="connsiteY2" fmla="*/ 0 h 658654"/>
                  <a:gd name="connsiteX3" fmla="*/ 0 w 70523"/>
                  <a:gd name="connsiteY3" fmla="*/ 658654 h 658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658654">
                    <a:moveTo>
                      <a:pt x="70523" y="658654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658654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D50866A0-8ADE-60B8-E60A-A78D91FA4152}"/>
                  </a:ext>
                </a:extLst>
              </p:cNvPr>
              <p:cNvSpPr/>
              <p:nvPr/>
            </p:nvSpPr>
            <p:spPr>
              <a:xfrm>
                <a:off x="-777487" y="8329738"/>
                <a:ext cx="70523" cy="649952"/>
              </a:xfrm>
              <a:custGeom>
                <a:avLst/>
                <a:gdLst>
                  <a:gd name="connsiteX0" fmla="*/ 70523 w 70523"/>
                  <a:gd name="connsiteY0" fmla="*/ 649953 h 649952"/>
                  <a:gd name="connsiteX1" fmla="*/ 70523 w 70523"/>
                  <a:gd name="connsiteY1" fmla="*/ 0 h 649952"/>
                  <a:gd name="connsiteX2" fmla="*/ 0 w 70523"/>
                  <a:gd name="connsiteY2" fmla="*/ 0 h 649952"/>
                  <a:gd name="connsiteX3" fmla="*/ 0 w 70523"/>
                  <a:gd name="connsiteY3" fmla="*/ 649953 h 6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649952">
                    <a:moveTo>
                      <a:pt x="70523" y="649953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649953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C6901669-F7CE-CD79-B714-9BC04163C3BF}"/>
                  </a:ext>
                </a:extLst>
              </p:cNvPr>
              <p:cNvSpPr/>
              <p:nvPr/>
            </p:nvSpPr>
            <p:spPr>
              <a:xfrm>
                <a:off x="-659958" y="8338767"/>
                <a:ext cx="70523" cy="640923"/>
              </a:xfrm>
              <a:custGeom>
                <a:avLst/>
                <a:gdLst>
                  <a:gd name="connsiteX0" fmla="*/ 70523 w 70523"/>
                  <a:gd name="connsiteY0" fmla="*/ 640923 h 640923"/>
                  <a:gd name="connsiteX1" fmla="*/ 70523 w 70523"/>
                  <a:gd name="connsiteY1" fmla="*/ 0 h 640923"/>
                  <a:gd name="connsiteX2" fmla="*/ 0 w 70523"/>
                  <a:gd name="connsiteY2" fmla="*/ 0 h 640923"/>
                  <a:gd name="connsiteX3" fmla="*/ 0 w 70523"/>
                  <a:gd name="connsiteY3" fmla="*/ 640923 h 640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640923">
                    <a:moveTo>
                      <a:pt x="70523" y="640923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640923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AA504EED-829A-5D92-BFF6-9777AC92D806}"/>
                  </a:ext>
                </a:extLst>
              </p:cNvPr>
              <p:cNvSpPr/>
              <p:nvPr/>
            </p:nvSpPr>
            <p:spPr>
              <a:xfrm>
                <a:off x="-542429" y="8348083"/>
                <a:ext cx="70523" cy="631607"/>
              </a:xfrm>
              <a:custGeom>
                <a:avLst/>
                <a:gdLst>
                  <a:gd name="connsiteX0" fmla="*/ 70523 w 70523"/>
                  <a:gd name="connsiteY0" fmla="*/ 631608 h 631607"/>
                  <a:gd name="connsiteX1" fmla="*/ 70523 w 70523"/>
                  <a:gd name="connsiteY1" fmla="*/ 0 h 631607"/>
                  <a:gd name="connsiteX2" fmla="*/ 0 w 70523"/>
                  <a:gd name="connsiteY2" fmla="*/ 0 h 631607"/>
                  <a:gd name="connsiteX3" fmla="*/ 0 w 70523"/>
                  <a:gd name="connsiteY3" fmla="*/ 631608 h 63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631607">
                    <a:moveTo>
                      <a:pt x="70523" y="631608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631608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E7B727C2-47A8-943A-6D62-F958127B3930}"/>
                  </a:ext>
                </a:extLst>
              </p:cNvPr>
              <p:cNvSpPr/>
              <p:nvPr/>
            </p:nvSpPr>
            <p:spPr>
              <a:xfrm>
                <a:off x="-424900" y="8357670"/>
                <a:ext cx="70523" cy="622020"/>
              </a:xfrm>
              <a:custGeom>
                <a:avLst/>
                <a:gdLst>
                  <a:gd name="connsiteX0" fmla="*/ 70523 w 70523"/>
                  <a:gd name="connsiteY0" fmla="*/ 622021 h 622020"/>
                  <a:gd name="connsiteX1" fmla="*/ 70523 w 70523"/>
                  <a:gd name="connsiteY1" fmla="*/ 0 h 622020"/>
                  <a:gd name="connsiteX2" fmla="*/ 0 w 70523"/>
                  <a:gd name="connsiteY2" fmla="*/ 0 h 622020"/>
                  <a:gd name="connsiteX3" fmla="*/ 0 w 70523"/>
                  <a:gd name="connsiteY3" fmla="*/ 622021 h 62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622020">
                    <a:moveTo>
                      <a:pt x="70523" y="622021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622021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4E6EC4C5-8D76-D2F1-3234-5DA5879797B5}"/>
                  </a:ext>
                </a:extLst>
              </p:cNvPr>
              <p:cNvSpPr/>
              <p:nvPr/>
            </p:nvSpPr>
            <p:spPr>
              <a:xfrm>
                <a:off x="-307371" y="8367499"/>
                <a:ext cx="70522" cy="612191"/>
              </a:xfrm>
              <a:custGeom>
                <a:avLst/>
                <a:gdLst>
                  <a:gd name="connsiteX0" fmla="*/ 70523 w 70522"/>
                  <a:gd name="connsiteY0" fmla="*/ 612191 h 612191"/>
                  <a:gd name="connsiteX1" fmla="*/ 70523 w 70522"/>
                  <a:gd name="connsiteY1" fmla="*/ 0 h 612191"/>
                  <a:gd name="connsiteX2" fmla="*/ 0 w 70522"/>
                  <a:gd name="connsiteY2" fmla="*/ 0 h 612191"/>
                  <a:gd name="connsiteX3" fmla="*/ 0 w 70522"/>
                  <a:gd name="connsiteY3" fmla="*/ 612191 h 61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2" h="612191">
                    <a:moveTo>
                      <a:pt x="70523" y="612191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612191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4C0CBCEB-3E14-7992-AFFC-FB437D172455}"/>
                  </a:ext>
                </a:extLst>
              </p:cNvPr>
              <p:cNvSpPr/>
              <p:nvPr/>
            </p:nvSpPr>
            <p:spPr>
              <a:xfrm>
                <a:off x="-189842" y="8377544"/>
                <a:ext cx="70523" cy="602147"/>
              </a:xfrm>
              <a:custGeom>
                <a:avLst/>
                <a:gdLst>
                  <a:gd name="connsiteX0" fmla="*/ 70523 w 70523"/>
                  <a:gd name="connsiteY0" fmla="*/ 602147 h 602147"/>
                  <a:gd name="connsiteX1" fmla="*/ 70523 w 70523"/>
                  <a:gd name="connsiteY1" fmla="*/ 0 h 602147"/>
                  <a:gd name="connsiteX2" fmla="*/ 0 w 70523"/>
                  <a:gd name="connsiteY2" fmla="*/ 0 h 602147"/>
                  <a:gd name="connsiteX3" fmla="*/ 0 w 70523"/>
                  <a:gd name="connsiteY3" fmla="*/ 602147 h 602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602147">
                    <a:moveTo>
                      <a:pt x="70523" y="602147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602147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CA9DA869-A8ED-43C1-DF1A-5B51F26A7814}"/>
                  </a:ext>
                </a:extLst>
              </p:cNvPr>
              <p:cNvSpPr/>
              <p:nvPr/>
            </p:nvSpPr>
            <p:spPr>
              <a:xfrm>
                <a:off x="-72313" y="8387788"/>
                <a:ext cx="70523" cy="591902"/>
              </a:xfrm>
              <a:custGeom>
                <a:avLst/>
                <a:gdLst>
                  <a:gd name="connsiteX0" fmla="*/ 70523 w 70523"/>
                  <a:gd name="connsiteY0" fmla="*/ 591903 h 591902"/>
                  <a:gd name="connsiteX1" fmla="*/ 70523 w 70523"/>
                  <a:gd name="connsiteY1" fmla="*/ 0 h 591902"/>
                  <a:gd name="connsiteX2" fmla="*/ 0 w 70523"/>
                  <a:gd name="connsiteY2" fmla="*/ 0 h 591902"/>
                  <a:gd name="connsiteX3" fmla="*/ 0 w 70523"/>
                  <a:gd name="connsiteY3" fmla="*/ 591903 h 59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591902">
                    <a:moveTo>
                      <a:pt x="70523" y="591903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591903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987C76C-0923-D699-63A1-60AD235FCDF2}"/>
                  </a:ext>
                </a:extLst>
              </p:cNvPr>
              <p:cNvSpPr/>
              <p:nvPr/>
            </p:nvSpPr>
            <p:spPr>
              <a:xfrm>
                <a:off x="45216" y="8398189"/>
                <a:ext cx="70523" cy="581501"/>
              </a:xfrm>
              <a:custGeom>
                <a:avLst/>
                <a:gdLst>
                  <a:gd name="connsiteX0" fmla="*/ 70523 w 70523"/>
                  <a:gd name="connsiteY0" fmla="*/ 581502 h 581501"/>
                  <a:gd name="connsiteX1" fmla="*/ 70523 w 70523"/>
                  <a:gd name="connsiteY1" fmla="*/ 0 h 581501"/>
                  <a:gd name="connsiteX2" fmla="*/ 0 w 70523"/>
                  <a:gd name="connsiteY2" fmla="*/ 0 h 581501"/>
                  <a:gd name="connsiteX3" fmla="*/ 0 w 70523"/>
                  <a:gd name="connsiteY3" fmla="*/ 581502 h 581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581501">
                    <a:moveTo>
                      <a:pt x="70523" y="581502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581502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618BC03-DDA1-4C21-F9AC-877729A99E8C}"/>
                  </a:ext>
                </a:extLst>
              </p:cNvPr>
              <p:cNvSpPr/>
              <p:nvPr/>
            </p:nvSpPr>
            <p:spPr>
              <a:xfrm>
                <a:off x="162745" y="8408762"/>
                <a:ext cx="70523" cy="570928"/>
              </a:xfrm>
              <a:custGeom>
                <a:avLst/>
                <a:gdLst>
                  <a:gd name="connsiteX0" fmla="*/ 70523 w 70523"/>
                  <a:gd name="connsiteY0" fmla="*/ 570929 h 570928"/>
                  <a:gd name="connsiteX1" fmla="*/ 70523 w 70523"/>
                  <a:gd name="connsiteY1" fmla="*/ 0 h 570928"/>
                  <a:gd name="connsiteX2" fmla="*/ 0 w 70523"/>
                  <a:gd name="connsiteY2" fmla="*/ 0 h 570928"/>
                  <a:gd name="connsiteX3" fmla="*/ 0 w 70523"/>
                  <a:gd name="connsiteY3" fmla="*/ 570929 h 570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570928">
                    <a:moveTo>
                      <a:pt x="70523" y="570929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570929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30F11568-19BF-3FCA-63DB-3AD10A16613A}"/>
                  </a:ext>
                </a:extLst>
              </p:cNvPr>
              <p:cNvSpPr/>
              <p:nvPr/>
            </p:nvSpPr>
            <p:spPr>
              <a:xfrm>
                <a:off x="280274" y="8419449"/>
                <a:ext cx="70523" cy="560241"/>
              </a:xfrm>
              <a:custGeom>
                <a:avLst/>
                <a:gdLst>
                  <a:gd name="connsiteX0" fmla="*/ 70523 w 70523"/>
                  <a:gd name="connsiteY0" fmla="*/ 560242 h 560241"/>
                  <a:gd name="connsiteX1" fmla="*/ 70523 w 70523"/>
                  <a:gd name="connsiteY1" fmla="*/ 0 h 560241"/>
                  <a:gd name="connsiteX2" fmla="*/ 0 w 70523"/>
                  <a:gd name="connsiteY2" fmla="*/ 0 h 560241"/>
                  <a:gd name="connsiteX3" fmla="*/ 0 w 70523"/>
                  <a:gd name="connsiteY3" fmla="*/ 560242 h 560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560241">
                    <a:moveTo>
                      <a:pt x="70523" y="560242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560242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E3C4CD25-BD97-A143-0517-A290C3B6E5D9}"/>
                  </a:ext>
                </a:extLst>
              </p:cNvPr>
              <p:cNvSpPr/>
              <p:nvPr/>
            </p:nvSpPr>
            <p:spPr>
              <a:xfrm>
                <a:off x="397804" y="8430250"/>
                <a:ext cx="70523" cy="549440"/>
              </a:xfrm>
              <a:custGeom>
                <a:avLst/>
                <a:gdLst>
                  <a:gd name="connsiteX0" fmla="*/ 70523 w 70523"/>
                  <a:gd name="connsiteY0" fmla="*/ 549440 h 549440"/>
                  <a:gd name="connsiteX1" fmla="*/ 70523 w 70523"/>
                  <a:gd name="connsiteY1" fmla="*/ 0 h 549440"/>
                  <a:gd name="connsiteX2" fmla="*/ 0 w 70523"/>
                  <a:gd name="connsiteY2" fmla="*/ 0 h 549440"/>
                  <a:gd name="connsiteX3" fmla="*/ 0 w 70523"/>
                  <a:gd name="connsiteY3" fmla="*/ 549440 h 549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549440">
                    <a:moveTo>
                      <a:pt x="70523" y="549440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549440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83552927-95F8-5D55-D41E-99E1FDA5769F}"/>
                  </a:ext>
                </a:extLst>
              </p:cNvPr>
              <p:cNvSpPr/>
              <p:nvPr/>
            </p:nvSpPr>
            <p:spPr>
              <a:xfrm>
                <a:off x="515333" y="8441152"/>
                <a:ext cx="70522" cy="538538"/>
              </a:xfrm>
              <a:custGeom>
                <a:avLst/>
                <a:gdLst>
                  <a:gd name="connsiteX0" fmla="*/ 70523 w 70522"/>
                  <a:gd name="connsiteY0" fmla="*/ 538539 h 538538"/>
                  <a:gd name="connsiteX1" fmla="*/ 70523 w 70522"/>
                  <a:gd name="connsiteY1" fmla="*/ 0 h 538538"/>
                  <a:gd name="connsiteX2" fmla="*/ 0 w 70522"/>
                  <a:gd name="connsiteY2" fmla="*/ 0 h 538538"/>
                  <a:gd name="connsiteX3" fmla="*/ 0 w 70522"/>
                  <a:gd name="connsiteY3" fmla="*/ 538539 h 53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2" h="538538">
                    <a:moveTo>
                      <a:pt x="70523" y="538539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538539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935742D2-1627-C20B-9E36-4E3DC2F02CE1}"/>
                  </a:ext>
                </a:extLst>
              </p:cNvPr>
              <p:cNvSpPr/>
              <p:nvPr/>
            </p:nvSpPr>
            <p:spPr>
              <a:xfrm>
                <a:off x="632862" y="8452124"/>
                <a:ext cx="70523" cy="527566"/>
              </a:xfrm>
              <a:custGeom>
                <a:avLst/>
                <a:gdLst>
                  <a:gd name="connsiteX0" fmla="*/ 70523 w 70523"/>
                  <a:gd name="connsiteY0" fmla="*/ 527566 h 527566"/>
                  <a:gd name="connsiteX1" fmla="*/ 70523 w 70523"/>
                  <a:gd name="connsiteY1" fmla="*/ 0 h 527566"/>
                  <a:gd name="connsiteX2" fmla="*/ 0 w 70523"/>
                  <a:gd name="connsiteY2" fmla="*/ 0 h 527566"/>
                  <a:gd name="connsiteX3" fmla="*/ 0 w 70523"/>
                  <a:gd name="connsiteY3" fmla="*/ 527566 h 527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527566">
                    <a:moveTo>
                      <a:pt x="70523" y="527566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527566"/>
                    </a:lnTo>
                  </a:path>
                </a:pathLst>
              </a:custGeom>
              <a:noFill/>
              <a:ln w="8550" cap="flat">
                <a:solidFill>
                  <a:srgbClr val="FF24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B45C0400-E401-78DF-98BB-38A166DB75E6}"/>
                  </a:ext>
                </a:extLst>
              </p:cNvPr>
              <p:cNvSpPr/>
              <p:nvPr/>
            </p:nvSpPr>
            <p:spPr>
              <a:xfrm>
                <a:off x="-4068301" y="8127598"/>
                <a:ext cx="70517" cy="852092"/>
              </a:xfrm>
              <a:custGeom>
                <a:avLst/>
                <a:gdLst>
                  <a:gd name="connsiteX0" fmla="*/ 70517 w 70517"/>
                  <a:gd name="connsiteY0" fmla="*/ 852093 h 852092"/>
                  <a:gd name="connsiteX1" fmla="*/ 70517 w 70517"/>
                  <a:gd name="connsiteY1" fmla="*/ 0 h 852092"/>
                  <a:gd name="connsiteX2" fmla="*/ 0 w 70517"/>
                  <a:gd name="connsiteY2" fmla="*/ 0 h 852092"/>
                  <a:gd name="connsiteX3" fmla="*/ 0 w 70517"/>
                  <a:gd name="connsiteY3" fmla="*/ 852093 h 85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17" h="852092">
                    <a:moveTo>
                      <a:pt x="70517" y="852093"/>
                    </a:moveTo>
                    <a:lnTo>
                      <a:pt x="70517" y="0"/>
                    </a:lnTo>
                    <a:lnTo>
                      <a:pt x="0" y="0"/>
                    </a:lnTo>
                    <a:lnTo>
                      <a:pt x="0" y="852093"/>
                    </a:lnTo>
                  </a:path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1421E043-E59C-8363-4B2F-612C12CBA8F0}"/>
                  </a:ext>
                </a:extLst>
              </p:cNvPr>
              <p:cNvSpPr/>
              <p:nvPr/>
            </p:nvSpPr>
            <p:spPr>
              <a:xfrm>
                <a:off x="-3950772" y="7681699"/>
                <a:ext cx="70517" cy="1297991"/>
              </a:xfrm>
              <a:custGeom>
                <a:avLst/>
                <a:gdLst>
                  <a:gd name="connsiteX0" fmla="*/ 70517 w 70517"/>
                  <a:gd name="connsiteY0" fmla="*/ 1297992 h 1297991"/>
                  <a:gd name="connsiteX1" fmla="*/ 70517 w 70517"/>
                  <a:gd name="connsiteY1" fmla="*/ 0 h 1297991"/>
                  <a:gd name="connsiteX2" fmla="*/ 0 w 70517"/>
                  <a:gd name="connsiteY2" fmla="*/ 0 h 1297991"/>
                  <a:gd name="connsiteX3" fmla="*/ 0 w 70517"/>
                  <a:gd name="connsiteY3" fmla="*/ 1297992 h 1297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17" h="1297991">
                    <a:moveTo>
                      <a:pt x="70517" y="1297992"/>
                    </a:moveTo>
                    <a:lnTo>
                      <a:pt x="70517" y="0"/>
                    </a:lnTo>
                    <a:lnTo>
                      <a:pt x="0" y="0"/>
                    </a:lnTo>
                    <a:lnTo>
                      <a:pt x="0" y="1297992"/>
                    </a:lnTo>
                  </a:path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3BC5DAFB-0325-F2B3-4BEC-4DB1030489F9}"/>
                  </a:ext>
                </a:extLst>
              </p:cNvPr>
              <p:cNvSpPr/>
              <p:nvPr/>
            </p:nvSpPr>
            <p:spPr>
              <a:xfrm>
                <a:off x="-3833243" y="7675970"/>
                <a:ext cx="70517" cy="1303720"/>
              </a:xfrm>
              <a:custGeom>
                <a:avLst/>
                <a:gdLst>
                  <a:gd name="connsiteX0" fmla="*/ 70517 w 70517"/>
                  <a:gd name="connsiteY0" fmla="*/ 1303721 h 1303720"/>
                  <a:gd name="connsiteX1" fmla="*/ 70517 w 70517"/>
                  <a:gd name="connsiteY1" fmla="*/ 0 h 1303720"/>
                  <a:gd name="connsiteX2" fmla="*/ 0 w 70517"/>
                  <a:gd name="connsiteY2" fmla="*/ 0 h 1303720"/>
                  <a:gd name="connsiteX3" fmla="*/ 0 w 70517"/>
                  <a:gd name="connsiteY3" fmla="*/ 1303721 h 1303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17" h="1303720">
                    <a:moveTo>
                      <a:pt x="70517" y="1303721"/>
                    </a:moveTo>
                    <a:lnTo>
                      <a:pt x="70517" y="0"/>
                    </a:lnTo>
                    <a:lnTo>
                      <a:pt x="0" y="0"/>
                    </a:lnTo>
                    <a:lnTo>
                      <a:pt x="0" y="1303721"/>
                    </a:lnTo>
                  </a:path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26824D25-8BE6-D934-13E5-5E309EA01C9B}"/>
                  </a:ext>
                </a:extLst>
              </p:cNvPr>
              <p:cNvSpPr/>
              <p:nvPr/>
            </p:nvSpPr>
            <p:spPr>
              <a:xfrm>
                <a:off x="-3715714" y="7676384"/>
                <a:ext cx="70517" cy="1303306"/>
              </a:xfrm>
              <a:custGeom>
                <a:avLst/>
                <a:gdLst>
                  <a:gd name="connsiteX0" fmla="*/ 70517 w 70517"/>
                  <a:gd name="connsiteY0" fmla="*/ 1303307 h 1303306"/>
                  <a:gd name="connsiteX1" fmla="*/ 70517 w 70517"/>
                  <a:gd name="connsiteY1" fmla="*/ 0 h 1303306"/>
                  <a:gd name="connsiteX2" fmla="*/ 0 w 70517"/>
                  <a:gd name="connsiteY2" fmla="*/ 0 h 1303306"/>
                  <a:gd name="connsiteX3" fmla="*/ 0 w 70517"/>
                  <a:gd name="connsiteY3" fmla="*/ 1303307 h 1303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17" h="1303306">
                    <a:moveTo>
                      <a:pt x="70517" y="1303307"/>
                    </a:moveTo>
                    <a:lnTo>
                      <a:pt x="70517" y="0"/>
                    </a:lnTo>
                    <a:lnTo>
                      <a:pt x="0" y="0"/>
                    </a:lnTo>
                    <a:lnTo>
                      <a:pt x="0" y="1303307"/>
                    </a:lnTo>
                  </a:path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F77FB4A5-2BF1-B530-E39F-3FFF18F11CA5}"/>
                  </a:ext>
                </a:extLst>
              </p:cNvPr>
              <p:cNvSpPr/>
              <p:nvPr/>
            </p:nvSpPr>
            <p:spPr>
              <a:xfrm>
                <a:off x="-3598185" y="7687014"/>
                <a:ext cx="70517" cy="1292676"/>
              </a:xfrm>
              <a:custGeom>
                <a:avLst/>
                <a:gdLst>
                  <a:gd name="connsiteX0" fmla="*/ 70517 w 70517"/>
                  <a:gd name="connsiteY0" fmla="*/ 1292677 h 1292676"/>
                  <a:gd name="connsiteX1" fmla="*/ 70517 w 70517"/>
                  <a:gd name="connsiteY1" fmla="*/ 0 h 1292676"/>
                  <a:gd name="connsiteX2" fmla="*/ 0 w 70517"/>
                  <a:gd name="connsiteY2" fmla="*/ 0 h 1292676"/>
                  <a:gd name="connsiteX3" fmla="*/ 0 w 70517"/>
                  <a:gd name="connsiteY3" fmla="*/ 1292677 h 1292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17" h="1292676">
                    <a:moveTo>
                      <a:pt x="70517" y="1292677"/>
                    </a:moveTo>
                    <a:lnTo>
                      <a:pt x="70517" y="0"/>
                    </a:lnTo>
                    <a:lnTo>
                      <a:pt x="0" y="0"/>
                    </a:lnTo>
                    <a:lnTo>
                      <a:pt x="0" y="1292677"/>
                    </a:lnTo>
                  </a:path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ECF82454-4852-4E4E-D407-7B5083B75146}"/>
                  </a:ext>
                </a:extLst>
              </p:cNvPr>
              <p:cNvSpPr/>
              <p:nvPr/>
            </p:nvSpPr>
            <p:spPr>
              <a:xfrm>
                <a:off x="-3480656" y="7698873"/>
                <a:ext cx="70517" cy="1280817"/>
              </a:xfrm>
              <a:custGeom>
                <a:avLst/>
                <a:gdLst>
                  <a:gd name="connsiteX0" fmla="*/ 70517 w 70517"/>
                  <a:gd name="connsiteY0" fmla="*/ 1280818 h 1280817"/>
                  <a:gd name="connsiteX1" fmla="*/ 70517 w 70517"/>
                  <a:gd name="connsiteY1" fmla="*/ 0 h 1280817"/>
                  <a:gd name="connsiteX2" fmla="*/ 0 w 70517"/>
                  <a:gd name="connsiteY2" fmla="*/ 0 h 1280817"/>
                  <a:gd name="connsiteX3" fmla="*/ 0 w 70517"/>
                  <a:gd name="connsiteY3" fmla="*/ 1280818 h 1280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17" h="1280817">
                    <a:moveTo>
                      <a:pt x="70517" y="1280818"/>
                    </a:moveTo>
                    <a:lnTo>
                      <a:pt x="70517" y="0"/>
                    </a:lnTo>
                    <a:lnTo>
                      <a:pt x="0" y="0"/>
                    </a:lnTo>
                    <a:lnTo>
                      <a:pt x="0" y="1280818"/>
                    </a:lnTo>
                  </a:path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4B569B9A-3686-FC0D-3A1C-368E60982DE3}"/>
                  </a:ext>
                </a:extLst>
              </p:cNvPr>
              <p:cNvSpPr/>
              <p:nvPr/>
            </p:nvSpPr>
            <p:spPr>
              <a:xfrm>
                <a:off x="-3363127" y="7704959"/>
                <a:ext cx="70517" cy="1274731"/>
              </a:xfrm>
              <a:custGeom>
                <a:avLst/>
                <a:gdLst>
                  <a:gd name="connsiteX0" fmla="*/ 70517 w 70517"/>
                  <a:gd name="connsiteY0" fmla="*/ 1274732 h 1274731"/>
                  <a:gd name="connsiteX1" fmla="*/ 70517 w 70517"/>
                  <a:gd name="connsiteY1" fmla="*/ 0 h 1274731"/>
                  <a:gd name="connsiteX2" fmla="*/ 0 w 70517"/>
                  <a:gd name="connsiteY2" fmla="*/ 0 h 1274731"/>
                  <a:gd name="connsiteX3" fmla="*/ 0 w 70517"/>
                  <a:gd name="connsiteY3" fmla="*/ 1274732 h 127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17" h="1274731">
                    <a:moveTo>
                      <a:pt x="70517" y="1274732"/>
                    </a:moveTo>
                    <a:lnTo>
                      <a:pt x="70517" y="0"/>
                    </a:lnTo>
                    <a:lnTo>
                      <a:pt x="0" y="0"/>
                    </a:lnTo>
                    <a:lnTo>
                      <a:pt x="0" y="1274732"/>
                    </a:lnTo>
                  </a:path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40D39152-2C21-7199-F1AE-4114A1A2FE5A}"/>
                  </a:ext>
                </a:extLst>
              </p:cNvPr>
              <p:cNvSpPr/>
              <p:nvPr/>
            </p:nvSpPr>
            <p:spPr>
              <a:xfrm>
                <a:off x="-3245598" y="7697844"/>
                <a:ext cx="70517" cy="1281846"/>
              </a:xfrm>
              <a:custGeom>
                <a:avLst/>
                <a:gdLst>
                  <a:gd name="connsiteX0" fmla="*/ 70517 w 70517"/>
                  <a:gd name="connsiteY0" fmla="*/ 1281847 h 1281846"/>
                  <a:gd name="connsiteX1" fmla="*/ 70517 w 70517"/>
                  <a:gd name="connsiteY1" fmla="*/ 0 h 1281846"/>
                  <a:gd name="connsiteX2" fmla="*/ 0 w 70517"/>
                  <a:gd name="connsiteY2" fmla="*/ 0 h 1281846"/>
                  <a:gd name="connsiteX3" fmla="*/ 0 w 70517"/>
                  <a:gd name="connsiteY3" fmla="*/ 1281847 h 12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17" h="1281846">
                    <a:moveTo>
                      <a:pt x="70517" y="1281847"/>
                    </a:moveTo>
                    <a:lnTo>
                      <a:pt x="70517" y="0"/>
                    </a:lnTo>
                    <a:lnTo>
                      <a:pt x="0" y="0"/>
                    </a:lnTo>
                    <a:lnTo>
                      <a:pt x="0" y="1281847"/>
                    </a:lnTo>
                  </a:path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04022674-3E41-A74C-BC9A-F4ADBA23525D}"/>
                  </a:ext>
                </a:extLst>
              </p:cNvPr>
              <p:cNvSpPr/>
              <p:nvPr/>
            </p:nvSpPr>
            <p:spPr>
              <a:xfrm>
                <a:off x="-3128069" y="7702673"/>
                <a:ext cx="70523" cy="1277017"/>
              </a:xfrm>
              <a:custGeom>
                <a:avLst/>
                <a:gdLst>
                  <a:gd name="connsiteX0" fmla="*/ 70523 w 70523"/>
                  <a:gd name="connsiteY0" fmla="*/ 1277017 h 1277017"/>
                  <a:gd name="connsiteX1" fmla="*/ 70523 w 70523"/>
                  <a:gd name="connsiteY1" fmla="*/ 0 h 1277017"/>
                  <a:gd name="connsiteX2" fmla="*/ 0 w 70523"/>
                  <a:gd name="connsiteY2" fmla="*/ 0 h 1277017"/>
                  <a:gd name="connsiteX3" fmla="*/ 0 w 70523"/>
                  <a:gd name="connsiteY3" fmla="*/ 1277017 h 127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1277017">
                    <a:moveTo>
                      <a:pt x="70523" y="1277017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1277017"/>
                    </a:lnTo>
                  </a:path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88C96B35-846B-7EBA-4023-97CE7A81B806}"/>
                  </a:ext>
                </a:extLst>
              </p:cNvPr>
              <p:cNvSpPr/>
              <p:nvPr/>
            </p:nvSpPr>
            <p:spPr>
              <a:xfrm>
                <a:off x="-3010540" y="7714703"/>
                <a:ext cx="70523" cy="1264987"/>
              </a:xfrm>
              <a:custGeom>
                <a:avLst/>
                <a:gdLst>
                  <a:gd name="connsiteX0" fmla="*/ 70523 w 70523"/>
                  <a:gd name="connsiteY0" fmla="*/ 1264987 h 1264987"/>
                  <a:gd name="connsiteX1" fmla="*/ 70523 w 70523"/>
                  <a:gd name="connsiteY1" fmla="*/ 0 h 1264987"/>
                  <a:gd name="connsiteX2" fmla="*/ 0 w 70523"/>
                  <a:gd name="connsiteY2" fmla="*/ 0 h 1264987"/>
                  <a:gd name="connsiteX3" fmla="*/ 0 w 70523"/>
                  <a:gd name="connsiteY3" fmla="*/ 1264987 h 1264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1264987">
                    <a:moveTo>
                      <a:pt x="70523" y="1264987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1264987"/>
                    </a:lnTo>
                  </a:path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12CE9846-1DA7-F468-EEEE-CC4D5D75F105}"/>
                  </a:ext>
                </a:extLst>
              </p:cNvPr>
              <p:cNvSpPr/>
              <p:nvPr/>
            </p:nvSpPr>
            <p:spPr>
              <a:xfrm>
                <a:off x="-2893011" y="7703030"/>
                <a:ext cx="70523" cy="1276660"/>
              </a:xfrm>
              <a:custGeom>
                <a:avLst/>
                <a:gdLst>
                  <a:gd name="connsiteX0" fmla="*/ 70523 w 70523"/>
                  <a:gd name="connsiteY0" fmla="*/ 1276660 h 1276660"/>
                  <a:gd name="connsiteX1" fmla="*/ 70523 w 70523"/>
                  <a:gd name="connsiteY1" fmla="*/ 0 h 1276660"/>
                  <a:gd name="connsiteX2" fmla="*/ 0 w 70523"/>
                  <a:gd name="connsiteY2" fmla="*/ 0 h 1276660"/>
                  <a:gd name="connsiteX3" fmla="*/ 0 w 70523"/>
                  <a:gd name="connsiteY3" fmla="*/ 1276660 h 127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1276660">
                    <a:moveTo>
                      <a:pt x="70523" y="1276660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1276660"/>
                    </a:lnTo>
                  </a:path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143DF548-F859-1241-FBB9-CA1DD2EC12E1}"/>
                  </a:ext>
                </a:extLst>
              </p:cNvPr>
              <p:cNvSpPr/>
              <p:nvPr/>
            </p:nvSpPr>
            <p:spPr>
              <a:xfrm>
                <a:off x="-2775481" y="7717489"/>
                <a:ext cx="70523" cy="1262201"/>
              </a:xfrm>
              <a:custGeom>
                <a:avLst/>
                <a:gdLst>
                  <a:gd name="connsiteX0" fmla="*/ 70523 w 70523"/>
                  <a:gd name="connsiteY0" fmla="*/ 1262201 h 1262201"/>
                  <a:gd name="connsiteX1" fmla="*/ 70523 w 70523"/>
                  <a:gd name="connsiteY1" fmla="*/ 0 h 1262201"/>
                  <a:gd name="connsiteX2" fmla="*/ 0 w 70523"/>
                  <a:gd name="connsiteY2" fmla="*/ 0 h 1262201"/>
                  <a:gd name="connsiteX3" fmla="*/ 0 w 70523"/>
                  <a:gd name="connsiteY3" fmla="*/ 1262201 h 1262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1262201">
                    <a:moveTo>
                      <a:pt x="70523" y="1262201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1262201"/>
                    </a:lnTo>
                  </a:path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3279C0BC-D629-2AEF-3BC9-991365620C92}"/>
                  </a:ext>
                </a:extLst>
              </p:cNvPr>
              <p:cNvSpPr/>
              <p:nvPr/>
            </p:nvSpPr>
            <p:spPr>
              <a:xfrm>
                <a:off x="-2657952" y="7708388"/>
                <a:ext cx="70523" cy="1271302"/>
              </a:xfrm>
              <a:custGeom>
                <a:avLst/>
                <a:gdLst>
                  <a:gd name="connsiteX0" fmla="*/ 70523 w 70523"/>
                  <a:gd name="connsiteY0" fmla="*/ 1271302 h 1271302"/>
                  <a:gd name="connsiteX1" fmla="*/ 70523 w 70523"/>
                  <a:gd name="connsiteY1" fmla="*/ 0 h 1271302"/>
                  <a:gd name="connsiteX2" fmla="*/ 0 w 70523"/>
                  <a:gd name="connsiteY2" fmla="*/ 0 h 1271302"/>
                  <a:gd name="connsiteX3" fmla="*/ 0 w 70523"/>
                  <a:gd name="connsiteY3" fmla="*/ 1271302 h 1271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1271302">
                    <a:moveTo>
                      <a:pt x="70523" y="1271302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1271302"/>
                    </a:lnTo>
                  </a:path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40D2FCDA-443B-525B-132B-60C1A7EEDBA2}"/>
                  </a:ext>
                </a:extLst>
              </p:cNvPr>
              <p:cNvSpPr/>
              <p:nvPr/>
            </p:nvSpPr>
            <p:spPr>
              <a:xfrm>
                <a:off x="-2540423" y="7701259"/>
                <a:ext cx="70523" cy="1278431"/>
              </a:xfrm>
              <a:custGeom>
                <a:avLst/>
                <a:gdLst>
                  <a:gd name="connsiteX0" fmla="*/ 70523 w 70523"/>
                  <a:gd name="connsiteY0" fmla="*/ 1278432 h 1278431"/>
                  <a:gd name="connsiteX1" fmla="*/ 70523 w 70523"/>
                  <a:gd name="connsiteY1" fmla="*/ 0 h 1278431"/>
                  <a:gd name="connsiteX2" fmla="*/ 0 w 70523"/>
                  <a:gd name="connsiteY2" fmla="*/ 0 h 1278431"/>
                  <a:gd name="connsiteX3" fmla="*/ 0 w 70523"/>
                  <a:gd name="connsiteY3" fmla="*/ 1278432 h 1278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1278431">
                    <a:moveTo>
                      <a:pt x="70523" y="1278432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1278432"/>
                    </a:lnTo>
                  </a:path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8F20EBEA-BB25-A481-F9CB-5D70A492F540}"/>
                  </a:ext>
                </a:extLst>
              </p:cNvPr>
              <p:cNvSpPr/>
              <p:nvPr/>
            </p:nvSpPr>
            <p:spPr>
              <a:xfrm>
                <a:off x="-2422894" y="7701902"/>
                <a:ext cx="70523" cy="1277788"/>
              </a:xfrm>
              <a:custGeom>
                <a:avLst/>
                <a:gdLst>
                  <a:gd name="connsiteX0" fmla="*/ 70523 w 70523"/>
                  <a:gd name="connsiteY0" fmla="*/ 1277789 h 1277788"/>
                  <a:gd name="connsiteX1" fmla="*/ 70523 w 70523"/>
                  <a:gd name="connsiteY1" fmla="*/ 0 h 1277788"/>
                  <a:gd name="connsiteX2" fmla="*/ 0 w 70523"/>
                  <a:gd name="connsiteY2" fmla="*/ 0 h 1277788"/>
                  <a:gd name="connsiteX3" fmla="*/ 0 w 70523"/>
                  <a:gd name="connsiteY3" fmla="*/ 1277789 h 1277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1277788">
                    <a:moveTo>
                      <a:pt x="70523" y="1277789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1277789"/>
                    </a:lnTo>
                  </a:path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E9B5C37E-19A1-58EE-EA86-446A3C96C490}"/>
                  </a:ext>
                </a:extLst>
              </p:cNvPr>
              <p:cNvSpPr/>
              <p:nvPr/>
            </p:nvSpPr>
            <p:spPr>
              <a:xfrm>
                <a:off x="-2305365" y="7880596"/>
                <a:ext cx="70523" cy="1099095"/>
              </a:xfrm>
              <a:custGeom>
                <a:avLst/>
                <a:gdLst>
                  <a:gd name="connsiteX0" fmla="*/ 70523 w 70523"/>
                  <a:gd name="connsiteY0" fmla="*/ 1099095 h 1099095"/>
                  <a:gd name="connsiteX1" fmla="*/ 70523 w 70523"/>
                  <a:gd name="connsiteY1" fmla="*/ 0 h 1099095"/>
                  <a:gd name="connsiteX2" fmla="*/ 0 w 70523"/>
                  <a:gd name="connsiteY2" fmla="*/ 0 h 1099095"/>
                  <a:gd name="connsiteX3" fmla="*/ 0 w 70523"/>
                  <a:gd name="connsiteY3" fmla="*/ 1099095 h 109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1099095">
                    <a:moveTo>
                      <a:pt x="70523" y="1099095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1099095"/>
                    </a:lnTo>
                  </a:path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42D6508F-2A93-A06F-924D-485D67DDA74F}"/>
                  </a:ext>
                </a:extLst>
              </p:cNvPr>
              <p:cNvSpPr/>
              <p:nvPr/>
            </p:nvSpPr>
            <p:spPr>
              <a:xfrm>
                <a:off x="-2187836" y="8335881"/>
                <a:ext cx="70523" cy="643809"/>
              </a:xfrm>
              <a:custGeom>
                <a:avLst/>
                <a:gdLst>
                  <a:gd name="connsiteX0" fmla="*/ 70523 w 70523"/>
                  <a:gd name="connsiteY0" fmla="*/ 643809 h 643809"/>
                  <a:gd name="connsiteX1" fmla="*/ 70523 w 70523"/>
                  <a:gd name="connsiteY1" fmla="*/ 0 h 643809"/>
                  <a:gd name="connsiteX2" fmla="*/ 0 w 70523"/>
                  <a:gd name="connsiteY2" fmla="*/ 0 h 643809"/>
                  <a:gd name="connsiteX3" fmla="*/ 0 w 70523"/>
                  <a:gd name="connsiteY3" fmla="*/ 643809 h 643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643809">
                    <a:moveTo>
                      <a:pt x="70523" y="643809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643809"/>
                    </a:lnTo>
                  </a:path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B9D815ED-666E-A74F-7F8B-9B234CD75DCE}"/>
                  </a:ext>
                </a:extLst>
              </p:cNvPr>
              <p:cNvSpPr/>
              <p:nvPr/>
            </p:nvSpPr>
            <p:spPr>
              <a:xfrm>
                <a:off x="-2070307" y="8784180"/>
                <a:ext cx="70523" cy="195510"/>
              </a:xfrm>
              <a:custGeom>
                <a:avLst/>
                <a:gdLst>
                  <a:gd name="connsiteX0" fmla="*/ 70523 w 70523"/>
                  <a:gd name="connsiteY0" fmla="*/ 195510 h 195510"/>
                  <a:gd name="connsiteX1" fmla="*/ 70523 w 70523"/>
                  <a:gd name="connsiteY1" fmla="*/ 0 h 195510"/>
                  <a:gd name="connsiteX2" fmla="*/ 0 w 70523"/>
                  <a:gd name="connsiteY2" fmla="*/ 0 h 195510"/>
                  <a:gd name="connsiteX3" fmla="*/ 0 w 70523"/>
                  <a:gd name="connsiteY3" fmla="*/ 195510 h 19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195510">
                    <a:moveTo>
                      <a:pt x="70523" y="195510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195510"/>
                    </a:lnTo>
                  </a:path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F7F7ECAD-161A-FC98-5DC2-5B610E0B3855}"/>
                  </a:ext>
                </a:extLst>
              </p:cNvPr>
              <p:cNvSpPr/>
              <p:nvPr/>
            </p:nvSpPr>
            <p:spPr>
              <a:xfrm>
                <a:off x="-1952778" y="8963017"/>
                <a:ext cx="70523" cy="16673"/>
              </a:xfrm>
              <a:custGeom>
                <a:avLst/>
                <a:gdLst>
                  <a:gd name="connsiteX0" fmla="*/ 70523 w 70523"/>
                  <a:gd name="connsiteY0" fmla="*/ 16674 h 16673"/>
                  <a:gd name="connsiteX1" fmla="*/ 70523 w 70523"/>
                  <a:gd name="connsiteY1" fmla="*/ 0 h 16673"/>
                  <a:gd name="connsiteX2" fmla="*/ 0 w 70523"/>
                  <a:gd name="connsiteY2" fmla="*/ 0 h 16673"/>
                  <a:gd name="connsiteX3" fmla="*/ 0 w 70523"/>
                  <a:gd name="connsiteY3" fmla="*/ 16674 h 16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23" h="16673">
                    <a:moveTo>
                      <a:pt x="70523" y="16674"/>
                    </a:moveTo>
                    <a:lnTo>
                      <a:pt x="70523" y="0"/>
                    </a:lnTo>
                    <a:lnTo>
                      <a:pt x="0" y="0"/>
                    </a:lnTo>
                    <a:lnTo>
                      <a:pt x="0" y="16674"/>
                    </a:lnTo>
                  </a:path>
                </a:pathLst>
              </a:custGeom>
              <a:noFill/>
              <a:ln w="8550" cap="flat">
                <a:solidFill>
                  <a:srgbClr val="0490A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3F8FC03-0CFD-4BF0-97B3-8A5AC16FBA2A}"/>
                  </a:ext>
                </a:extLst>
              </p:cNvPr>
              <p:cNvSpPr/>
              <p:nvPr/>
            </p:nvSpPr>
            <p:spPr>
              <a:xfrm>
                <a:off x="-4321992" y="6846464"/>
                <a:ext cx="5003641" cy="1425107"/>
              </a:xfrm>
              <a:custGeom>
                <a:avLst/>
                <a:gdLst>
                  <a:gd name="connsiteX0" fmla="*/ 0 w 5090160"/>
                  <a:gd name="connsiteY0" fmla="*/ 1425107 h 1425107"/>
                  <a:gd name="connsiteX1" fmla="*/ 160020 w 5090160"/>
                  <a:gd name="connsiteY1" fmla="*/ 1120307 h 1425107"/>
                  <a:gd name="connsiteX2" fmla="*/ 457200 w 5090160"/>
                  <a:gd name="connsiteY2" fmla="*/ 609767 h 1425107"/>
                  <a:gd name="connsiteX3" fmla="*/ 739140 w 5090160"/>
                  <a:gd name="connsiteY3" fmla="*/ 282107 h 1425107"/>
                  <a:gd name="connsiteX4" fmla="*/ 1059180 w 5090160"/>
                  <a:gd name="connsiteY4" fmla="*/ 68747 h 1425107"/>
                  <a:gd name="connsiteX5" fmla="*/ 1386840 w 5090160"/>
                  <a:gd name="connsiteY5" fmla="*/ 167 h 1425107"/>
                  <a:gd name="connsiteX6" fmla="*/ 1737360 w 5090160"/>
                  <a:gd name="connsiteY6" fmla="*/ 53507 h 1425107"/>
                  <a:gd name="connsiteX7" fmla="*/ 2042160 w 5090160"/>
                  <a:gd name="connsiteY7" fmla="*/ 175427 h 1425107"/>
                  <a:gd name="connsiteX8" fmla="*/ 2293620 w 5090160"/>
                  <a:gd name="connsiteY8" fmla="*/ 297347 h 1425107"/>
                  <a:gd name="connsiteX9" fmla="*/ 2743200 w 5090160"/>
                  <a:gd name="connsiteY9" fmla="*/ 518327 h 1425107"/>
                  <a:gd name="connsiteX10" fmla="*/ 3337560 w 5090160"/>
                  <a:gd name="connsiteY10" fmla="*/ 739307 h 1425107"/>
                  <a:gd name="connsiteX11" fmla="*/ 3832860 w 5090160"/>
                  <a:gd name="connsiteY11" fmla="*/ 868847 h 1425107"/>
                  <a:gd name="connsiteX12" fmla="*/ 4495800 w 5090160"/>
                  <a:gd name="connsiteY12" fmla="*/ 1006007 h 1425107"/>
                  <a:gd name="connsiteX13" fmla="*/ 4922520 w 5090160"/>
                  <a:gd name="connsiteY13" fmla="*/ 1074587 h 1425107"/>
                  <a:gd name="connsiteX14" fmla="*/ 5090160 w 5090160"/>
                  <a:gd name="connsiteY14" fmla="*/ 1105067 h 1425107"/>
                  <a:gd name="connsiteX0" fmla="*/ 0 w 5093335"/>
                  <a:gd name="connsiteY0" fmla="*/ 1425107 h 1425107"/>
                  <a:gd name="connsiteX1" fmla="*/ 160020 w 5093335"/>
                  <a:gd name="connsiteY1" fmla="*/ 1120307 h 1425107"/>
                  <a:gd name="connsiteX2" fmla="*/ 457200 w 5093335"/>
                  <a:gd name="connsiteY2" fmla="*/ 609767 h 1425107"/>
                  <a:gd name="connsiteX3" fmla="*/ 739140 w 5093335"/>
                  <a:gd name="connsiteY3" fmla="*/ 282107 h 1425107"/>
                  <a:gd name="connsiteX4" fmla="*/ 1059180 w 5093335"/>
                  <a:gd name="connsiteY4" fmla="*/ 68747 h 1425107"/>
                  <a:gd name="connsiteX5" fmla="*/ 1386840 w 5093335"/>
                  <a:gd name="connsiteY5" fmla="*/ 167 h 1425107"/>
                  <a:gd name="connsiteX6" fmla="*/ 1737360 w 5093335"/>
                  <a:gd name="connsiteY6" fmla="*/ 53507 h 1425107"/>
                  <a:gd name="connsiteX7" fmla="*/ 2042160 w 5093335"/>
                  <a:gd name="connsiteY7" fmla="*/ 175427 h 1425107"/>
                  <a:gd name="connsiteX8" fmla="*/ 2293620 w 5093335"/>
                  <a:gd name="connsiteY8" fmla="*/ 297347 h 1425107"/>
                  <a:gd name="connsiteX9" fmla="*/ 2743200 w 5093335"/>
                  <a:gd name="connsiteY9" fmla="*/ 518327 h 1425107"/>
                  <a:gd name="connsiteX10" fmla="*/ 3337560 w 5093335"/>
                  <a:gd name="connsiteY10" fmla="*/ 739307 h 1425107"/>
                  <a:gd name="connsiteX11" fmla="*/ 3832860 w 5093335"/>
                  <a:gd name="connsiteY11" fmla="*/ 868847 h 1425107"/>
                  <a:gd name="connsiteX12" fmla="*/ 4495800 w 5093335"/>
                  <a:gd name="connsiteY12" fmla="*/ 1006007 h 1425107"/>
                  <a:gd name="connsiteX13" fmla="*/ 4922520 w 5093335"/>
                  <a:gd name="connsiteY13" fmla="*/ 1074587 h 1425107"/>
                  <a:gd name="connsiteX14" fmla="*/ 5093335 w 5093335"/>
                  <a:gd name="connsiteY14" fmla="*/ 1101892 h 1425107"/>
                  <a:gd name="connsiteX0" fmla="*/ 0 w 5093335"/>
                  <a:gd name="connsiteY0" fmla="*/ 1425107 h 1425107"/>
                  <a:gd name="connsiteX1" fmla="*/ 160020 w 5093335"/>
                  <a:gd name="connsiteY1" fmla="*/ 1120307 h 1425107"/>
                  <a:gd name="connsiteX2" fmla="*/ 457200 w 5093335"/>
                  <a:gd name="connsiteY2" fmla="*/ 609767 h 1425107"/>
                  <a:gd name="connsiteX3" fmla="*/ 739140 w 5093335"/>
                  <a:gd name="connsiteY3" fmla="*/ 282107 h 1425107"/>
                  <a:gd name="connsiteX4" fmla="*/ 1059180 w 5093335"/>
                  <a:gd name="connsiteY4" fmla="*/ 68747 h 1425107"/>
                  <a:gd name="connsiteX5" fmla="*/ 1386840 w 5093335"/>
                  <a:gd name="connsiteY5" fmla="*/ 167 h 1425107"/>
                  <a:gd name="connsiteX6" fmla="*/ 1737360 w 5093335"/>
                  <a:gd name="connsiteY6" fmla="*/ 53507 h 1425107"/>
                  <a:gd name="connsiteX7" fmla="*/ 2042160 w 5093335"/>
                  <a:gd name="connsiteY7" fmla="*/ 175427 h 1425107"/>
                  <a:gd name="connsiteX8" fmla="*/ 2293620 w 5093335"/>
                  <a:gd name="connsiteY8" fmla="*/ 297347 h 1425107"/>
                  <a:gd name="connsiteX9" fmla="*/ 2743200 w 5093335"/>
                  <a:gd name="connsiteY9" fmla="*/ 518327 h 1425107"/>
                  <a:gd name="connsiteX10" fmla="*/ 3337560 w 5093335"/>
                  <a:gd name="connsiteY10" fmla="*/ 739307 h 1425107"/>
                  <a:gd name="connsiteX11" fmla="*/ 3832860 w 5093335"/>
                  <a:gd name="connsiteY11" fmla="*/ 868847 h 1425107"/>
                  <a:gd name="connsiteX12" fmla="*/ 4495800 w 5093335"/>
                  <a:gd name="connsiteY12" fmla="*/ 1006007 h 1425107"/>
                  <a:gd name="connsiteX13" fmla="*/ 4922520 w 5093335"/>
                  <a:gd name="connsiteY13" fmla="*/ 1074587 h 1425107"/>
                  <a:gd name="connsiteX14" fmla="*/ 5093335 w 5093335"/>
                  <a:gd name="connsiteY14" fmla="*/ 1101892 h 1425107"/>
                  <a:gd name="connsiteX0" fmla="*/ 0 w 5093335"/>
                  <a:gd name="connsiteY0" fmla="*/ 1425107 h 1425107"/>
                  <a:gd name="connsiteX1" fmla="*/ 160020 w 5093335"/>
                  <a:gd name="connsiteY1" fmla="*/ 1120307 h 1425107"/>
                  <a:gd name="connsiteX2" fmla="*/ 457200 w 5093335"/>
                  <a:gd name="connsiteY2" fmla="*/ 609767 h 1425107"/>
                  <a:gd name="connsiteX3" fmla="*/ 739140 w 5093335"/>
                  <a:gd name="connsiteY3" fmla="*/ 282107 h 1425107"/>
                  <a:gd name="connsiteX4" fmla="*/ 1059180 w 5093335"/>
                  <a:gd name="connsiteY4" fmla="*/ 68747 h 1425107"/>
                  <a:gd name="connsiteX5" fmla="*/ 1386840 w 5093335"/>
                  <a:gd name="connsiteY5" fmla="*/ 167 h 1425107"/>
                  <a:gd name="connsiteX6" fmla="*/ 1737360 w 5093335"/>
                  <a:gd name="connsiteY6" fmla="*/ 53507 h 1425107"/>
                  <a:gd name="connsiteX7" fmla="*/ 2042160 w 5093335"/>
                  <a:gd name="connsiteY7" fmla="*/ 175427 h 1425107"/>
                  <a:gd name="connsiteX8" fmla="*/ 2293620 w 5093335"/>
                  <a:gd name="connsiteY8" fmla="*/ 297347 h 1425107"/>
                  <a:gd name="connsiteX9" fmla="*/ 2743200 w 5093335"/>
                  <a:gd name="connsiteY9" fmla="*/ 518327 h 1425107"/>
                  <a:gd name="connsiteX10" fmla="*/ 3337560 w 5093335"/>
                  <a:gd name="connsiteY10" fmla="*/ 739307 h 1425107"/>
                  <a:gd name="connsiteX11" fmla="*/ 3832860 w 5093335"/>
                  <a:gd name="connsiteY11" fmla="*/ 868847 h 1425107"/>
                  <a:gd name="connsiteX12" fmla="*/ 4495800 w 5093335"/>
                  <a:gd name="connsiteY12" fmla="*/ 1006007 h 1425107"/>
                  <a:gd name="connsiteX13" fmla="*/ 4922520 w 5093335"/>
                  <a:gd name="connsiteY13" fmla="*/ 1074587 h 1425107"/>
                  <a:gd name="connsiteX14" fmla="*/ 5093335 w 5093335"/>
                  <a:gd name="connsiteY14" fmla="*/ 1089192 h 1425107"/>
                  <a:gd name="connsiteX0" fmla="*/ 0 w 5093335"/>
                  <a:gd name="connsiteY0" fmla="*/ 1425107 h 1425107"/>
                  <a:gd name="connsiteX1" fmla="*/ 160020 w 5093335"/>
                  <a:gd name="connsiteY1" fmla="*/ 1120307 h 1425107"/>
                  <a:gd name="connsiteX2" fmla="*/ 457200 w 5093335"/>
                  <a:gd name="connsiteY2" fmla="*/ 609767 h 1425107"/>
                  <a:gd name="connsiteX3" fmla="*/ 739140 w 5093335"/>
                  <a:gd name="connsiteY3" fmla="*/ 282107 h 1425107"/>
                  <a:gd name="connsiteX4" fmla="*/ 1059180 w 5093335"/>
                  <a:gd name="connsiteY4" fmla="*/ 68747 h 1425107"/>
                  <a:gd name="connsiteX5" fmla="*/ 1386840 w 5093335"/>
                  <a:gd name="connsiteY5" fmla="*/ 167 h 1425107"/>
                  <a:gd name="connsiteX6" fmla="*/ 1737360 w 5093335"/>
                  <a:gd name="connsiteY6" fmla="*/ 53507 h 1425107"/>
                  <a:gd name="connsiteX7" fmla="*/ 2042160 w 5093335"/>
                  <a:gd name="connsiteY7" fmla="*/ 175427 h 1425107"/>
                  <a:gd name="connsiteX8" fmla="*/ 2293620 w 5093335"/>
                  <a:gd name="connsiteY8" fmla="*/ 297347 h 1425107"/>
                  <a:gd name="connsiteX9" fmla="*/ 2743200 w 5093335"/>
                  <a:gd name="connsiteY9" fmla="*/ 518327 h 1425107"/>
                  <a:gd name="connsiteX10" fmla="*/ 3337560 w 5093335"/>
                  <a:gd name="connsiteY10" fmla="*/ 739307 h 1425107"/>
                  <a:gd name="connsiteX11" fmla="*/ 3832860 w 5093335"/>
                  <a:gd name="connsiteY11" fmla="*/ 868847 h 1425107"/>
                  <a:gd name="connsiteX12" fmla="*/ 4495800 w 5093335"/>
                  <a:gd name="connsiteY12" fmla="*/ 1006007 h 1425107"/>
                  <a:gd name="connsiteX13" fmla="*/ 4922520 w 5093335"/>
                  <a:gd name="connsiteY13" fmla="*/ 1074587 h 1425107"/>
                  <a:gd name="connsiteX14" fmla="*/ 5093335 w 5093335"/>
                  <a:gd name="connsiteY14" fmla="*/ 1089192 h 1425107"/>
                  <a:gd name="connsiteX0" fmla="*/ 0 w 5093335"/>
                  <a:gd name="connsiteY0" fmla="*/ 1425107 h 1425107"/>
                  <a:gd name="connsiteX1" fmla="*/ 160020 w 5093335"/>
                  <a:gd name="connsiteY1" fmla="*/ 1120307 h 1425107"/>
                  <a:gd name="connsiteX2" fmla="*/ 457200 w 5093335"/>
                  <a:gd name="connsiteY2" fmla="*/ 609767 h 1425107"/>
                  <a:gd name="connsiteX3" fmla="*/ 739140 w 5093335"/>
                  <a:gd name="connsiteY3" fmla="*/ 282107 h 1425107"/>
                  <a:gd name="connsiteX4" fmla="*/ 1059180 w 5093335"/>
                  <a:gd name="connsiteY4" fmla="*/ 68747 h 1425107"/>
                  <a:gd name="connsiteX5" fmla="*/ 1386840 w 5093335"/>
                  <a:gd name="connsiteY5" fmla="*/ 167 h 1425107"/>
                  <a:gd name="connsiteX6" fmla="*/ 1737360 w 5093335"/>
                  <a:gd name="connsiteY6" fmla="*/ 53507 h 1425107"/>
                  <a:gd name="connsiteX7" fmla="*/ 2042160 w 5093335"/>
                  <a:gd name="connsiteY7" fmla="*/ 175427 h 1425107"/>
                  <a:gd name="connsiteX8" fmla="*/ 2293620 w 5093335"/>
                  <a:gd name="connsiteY8" fmla="*/ 297347 h 1425107"/>
                  <a:gd name="connsiteX9" fmla="*/ 2743200 w 5093335"/>
                  <a:gd name="connsiteY9" fmla="*/ 518327 h 1425107"/>
                  <a:gd name="connsiteX10" fmla="*/ 3337560 w 5093335"/>
                  <a:gd name="connsiteY10" fmla="*/ 739307 h 1425107"/>
                  <a:gd name="connsiteX11" fmla="*/ 3832860 w 5093335"/>
                  <a:gd name="connsiteY11" fmla="*/ 868847 h 1425107"/>
                  <a:gd name="connsiteX12" fmla="*/ 4495800 w 5093335"/>
                  <a:gd name="connsiteY12" fmla="*/ 1006007 h 1425107"/>
                  <a:gd name="connsiteX13" fmla="*/ 4922520 w 5093335"/>
                  <a:gd name="connsiteY13" fmla="*/ 1074587 h 1425107"/>
                  <a:gd name="connsiteX14" fmla="*/ 5093335 w 5093335"/>
                  <a:gd name="connsiteY14" fmla="*/ 1089192 h 1425107"/>
                  <a:gd name="connsiteX0" fmla="*/ 0 w 5017135"/>
                  <a:gd name="connsiteY0" fmla="*/ 1425107 h 1425107"/>
                  <a:gd name="connsiteX1" fmla="*/ 160020 w 5017135"/>
                  <a:gd name="connsiteY1" fmla="*/ 1120307 h 1425107"/>
                  <a:gd name="connsiteX2" fmla="*/ 457200 w 5017135"/>
                  <a:gd name="connsiteY2" fmla="*/ 609767 h 1425107"/>
                  <a:gd name="connsiteX3" fmla="*/ 739140 w 5017135"/>
                  <a:gd name="connsiteY3" fmla="*/ 282107 h 1425107"/>
                  <a:gd name="connsiteX4" fmla="*/ 1059180 w 5017135"/>
                  <a:gd name="connsiteY4" fmla="*/ 68747 h 1425107"/>
                  <a:gd name="connsiteX5" fmla="*/ 1386840 w 5017135"/>
                  <a:gd name="connsiteY5" fmla="*/ 167 h 1425107"/>
                  <a:gd name="connsiteX6" fmla="*/ 1737360 w 5017135"/>
                  <a:gd name="connsiteY6" fmla="*/ 53507 h 1425107"/>
                  <a:gd name="connsiteX7" fmla="*/ 2042160 w 5017135"/>
                  <a:gd name="connsiteY7" fmla="*/ 175427 h 1425107"/>
                  <a:gd name="connsiteX8" fmla="*/ 2293620 w 5017135"/>
                  <a:gd name="connsiteY8" fmla="*/ 297347 h 1425107"/>
                  <a:gd name="connsiteX9" fmla="*/ 2743200 w 5017135"/>
                  <a:gd name="connsiteY9" fmla="*/ 518327 h 1425107"/>
                  <a:gd name="connsiteX10" fmla="*/ 3337560 w 5017135"/>
                  <a:gd name="connsiteY10" fmla="*/ 739307 h 1425107"/>
                  <a:gd name="connsiteX11" fmla="*/ 3832860 w 5017135"/>
                  <a:gd name="connsiteY11" fmla="*/ 868847 h 1425107"/>
                  <a:gd name="connsiteX12" fmla="*/ 4495800 w 5017135"/>
                  <a:gd name="connsiteY12" fmla="*/ 1006007 h 1425107"/>
                  <a:gd name="connsiteX13" fmla="*/ 4922520 w 5017135"/>
                  <a:gd name="connsiteY13" fmla="*/ 1074587 h 1425107"/>
                  <a:gd name="connsiteX14" fmla="*/ 5017135 w 5017135"/>
                  <a:gd name="connsiteY14" fmla="*/ 1089192 h 1425107"/>
                  <a:gd name="connsiteX0" fmla="*/ 0 w 5010785"/>
                  <a:gd name="connsiteY0" fmla="*/ 1425107 h 1425107"/>
                  <a:gd name="connsiteX1" fmla="*/ 160020 w 5010785"/>
                  <a:gd name="connsiteY1" fmla="*/ 1120307 h 1425107"/>
                  <a:gd name="connsiteX2" fmla="*/ 457200 w 5010785"/>
                  <a:gd name="connsiteY2" fmla="*/ 609767 h 1425107"/>
                  <a:gd name="connsiteX3" fmla="*/ 739140 w 5010785"/>
                  <a:gd name="connsiteY3" fmla="*/ 282107 h 1425107"/>
                  <a:gd name="connsiteX4" fmla="*/ 1059180 w 5010785"/>
                  <a:gd name="connsiteY4" fmla="*/ 68747 h 1425107"/>
                  <a:gd name="connsiteX5" fmla="*/ 1386840 w 5010785"/>
                  <a:gd name="connsiteY5" fmla="*/ 167 h 1425107"/>
                  <a:gd name="connsiteX6" fmla="*/ 1737360 w 5010785"/>
                  <a:gd name="connsiteY6" fmla="*/ 53507 h 1425107"/>
                  <a:gd name="connsiteX7" fmla="*/ 2042160 w 5010785"/>
                  <a:gd name="connsiteY7" fmla="*/ 175427 h 1425107"/>
                  <a:gd name="connsiteX8" fmla="*/ 2293620 w 5010785"/>
                  <a:gd name="connsiteY8" fmla="*/ 297347 h 1425107"/>
                  <a:gd name="connsiteX9" fmla="*/ 2743200 w 5010785"/>
                  <a:gd name="connsiteY9" fmla="*/ 518327 h 1425107"/>
                  <a:gd name="connsiteX10" fmla="*/ 3337560 w 5010785"/>
                  <a:gd name="connsiteY10" fmla="*/ 739307 h 1425107"/>
                  <a:gd name="connsiteX11" fmla="*/ 3832860 w 5010785"/>
                  <a:gd name="connsiteY11" fmla="*/ 868847 h 1425107"/>
                  <a:gd name="connsiteX12" fmla="*/ 4495800 w 5010785"/>
                  <a:gd name="connsiteY12" fmla="*/ 1006007 h 1425107"/>
                  <a:gd name="connsiteX13" fmla="*/ 4922520 w 5010785"/>
                  <a:gd name="connsiteY13" fmla="*/ 1074587 h 1425107"/>
                  <a:gd name="connsiteX14" fmla="*/ 5010785 w 5010785"/>
                  <a:gd name="connsiteY14" fmla="*/ 1063792 h 1425107"/>
                  <a:gd name="connsiteX0" fmla="*/ 0 w 5008404"/>
                  <a:gd name="connsiteY0" fmla="*/ 1425107 h 1425107"/>
                  <a:gd name="connsiteX1" fmla="*/ 160020 w 5008404"/>
                  <a:gd name="connsiteY1" fmla="*/ 1120307 h 1425107"/>
                  <a:gd name="connsiteX2" fmla="*/ 457200 w 5008404"/>
                  <a:gd name="connsiteY2" fmla="*/ 609767 h 1425107"/>
                  <a:gd name="connsiteX3" fmla="*/ 739140 w 5008404"/>
                  <a:gd name="connsiteY3" fmla="*/ 282107 h 1425107"/>
                  <a:gd name="connsiteX4" fmla="*/ 1059180 w 5008404"/>
                  <a:gd name="connsiteY4" fmla="*/ 68747 h 1425107"/>
                  <a:gd name="connsiteX5" fmla="*/ 1386840 w 5008404"/>
                  <a:gd name="connsiteY5" fmla="*/ 167 h 1425107"/>
                  <a:gd name="connsiteX6" fmla="*/ 1737360 w 5008404"/>
                  <a:gd name="connsiteY6" fmla="*/ 53507 h 1425107"/>
                  <a:gd name="connsiteX7" fmla="*/ 2042160 w 5008404"/>
                  <a:gd name="connsiteY7" fmla="*/ 175427 h 1425107"/>
                  <a:gd name="connsiteX8" fmla="*/ 2293620 w 5008404"/>
                  <a:gd name="connsiteY8" fmla="*/ 297347 h 1425107"/>
                  <a:gd name="connsiteX9" fmla="*/ 2743200 w 5008404"/>
                  <a:gd name="connsiteY9" fmla="*/ 518327 h 1425107"/>
                  <a:gd name="connsiteX10" fmla="*/ 3337560 w 5008404"/>
                  <a:gd name="connsiteY10" fmla="*/ 739307 h 1425107"/>
                  <a:gd name="connsiteX11" fmla="*/ 3832860 w 5008404"/>
                  <a:gd name="connsiteY11" fmla="*/ 868847 h 1425107"/>
                  <a:gd name="connsiteX12" fmla="*/ 4495800 w 5008404"/>
                  <a:gd name="connsiteY12" fmla="*/ 1006007 h 1425107"/>
                  <a:gd name="connsiteX13" fmla="*/ 4922520 w 5008404"/>
                  <a:gd name="connsiteY13" fmla="*/ 1074587 h 1425107"/>
                  <a:gd name="connsiteX14" fmla="*/ 5008404 w 5008404"/>
                  <a:gd name="connsiteY14" fmla="*/ 1085223 h 1425107"/>
                  <a:gd name="connsiteX0" fmla="*/ 0 w 5008404"/>
                  <a:gd name="connsiteY0" fmla="*/ 1425107 h 1425107"/>
                  <a:gd name="connsiteX1" fmla="*/ 160020 w 5008404"/>
                  <a:gd name="connsiteY1" fmla="*/ 1120307 h 1425107"/>
                  <a:gd name="connsiteX2" fmla="*/ 457200 w 5008404"/>
                  <a:gd name="connsiteY2" fmla="*/ 609767 h 1425107"/>
                  <a:gd name="connsiteX3" fmla="*/ 739140 w 5008404"/>
                  <a:gd name="connsiteY3" fmla="*/ 282107 h 1425107"/>
                  <a:gd name="connsiteX4" fmla="*/ 1059180 w 5008404"/>
                  <a:gd name="connsiteY4" fmla="*/ 68747 h 1425107"/>
                  <a:gd name="connsiteX5" fmla="*/ 1386840 w 5008404"/>
                  <a:gd name="connsiteY5" fmla="*/ 167 h 1425107"/>
                  <a:gd name="connsiteX6" fmla="*/ 1737360 w 5008404"/>
                  <a:gd name="connsiteY6" fmla="*/ 53507 h 1425107"/>
                  <a:gd name="connsiteX7" fmla="*/ 2042160 w 5008404"/>
                  <a:gd name="connsiteY7" fmla="*/ 175427 h 1425107"/>
                  <a:gd name="connsiteX8" fmla="*/ 2293620 w 5008404"/>
                  <a:gd name="connsiteY8" fmla="*/ 297347 h 1425107"/>
                  <a:gd name="connsiteX9" fmla="*/ 2743200 w 5008404"/>
                  <a:gd name="connsiteY9" fmla="*/ 518327 h 1425107"/>
                  <a:gd name="connsiteX10" fmla="*/ 3337560 w 5008404"/>
                  <a:gd name="connsiteY10" fmla="*/ 739307 h 1425107"/>
                  <a:gd name="connsiteX11" fmla="*/ 3832860 w 5008404"/>
                  <a:gd name="connsiteY11" fmla="*/ 868847 h 1425107"/>
                  <a:gd name="connsiteX12" fmla="*/ 4495800 w 5008404"/>
                  <a:gd name="connsiteY12" fmla="*/ 1006007 h 1425107"/>
                  <a:gd name="connsiteX13" fmla="*/ 4922520 w 5008404"/>
                  <a:gd name="connsiteY13" fmla="*/ 1074587 h 1425107"/>
                  <a:gd name="connsiteX14" fmla="*/ 5008404 w 5008404"/>
                  <a:gd name="connsiteY14" fmla="*/ 1085223 h 1425107"/>
                  <a:gd name="connsiteX0" fmla="*/ 0 w 5008404"/>
                  <a:gd name="connsiteY0" fmla="*/ 1425107 h 1425107"/>
                  <a:gd name="connsiteX1" fmla="*/ 160020 w 5008404"/>
                  <a:gd name="connsiteY1" fmla="*/ 1120307 h 1425107"/>
                  <a:gd name="connsiteX2" fmla="*/ 457200 w 5008404"/>
                  <a:gd name="connsiteY2" fmla="*/ 609767 h 1425107"/>
                  <a:gd name="connsiteX3" fmla="*/ 739140 w 5008404"/>
                  <a:gd name="connsiteY3" fmla="*/ 282107 h 1425107"/>
                  <a:gd name="connsiteX4" fmla="*/ 1059180 w 5008404"/>
                  <a:gd name="connsiteY4" fmla="*/ 68747 h 1425107"/>
                  <a:gd name="connsiteX5" fmla="*/ 1386840 w 5008404"/>
                  <a:gd name="connsiteY5" fmla="*/ 167 h 1425107"/>
                  <a:gd name="connsiteX6" fmla="*/ 1737360 w 5008404"/>
                  <a:gd name="connsiteY6" fmla="*/ 53507 h 1425107"/>
                  <a:gd name="connsiteX7" fmla="*/ 2042160 w 5008404"/>
                  <a:gd name="connsiteY7" fmla="*/ 175427 h 1425107"/>
                  <a:gd name="connsiteX8" fmla="*/ 2293620 w 5008404"/>
                  <a:gd name="connsiteY8" fmla="*/ 297347 h 1425107"/>
                  <a:gd name="connsiteX9" fmla="*/ 2743200 w 5008404"/>
                  <a:gd name="connsiteY9" fmla="*/ 518327 h 1425107"/>
                  <a:gd name="connsiteX10" fmla="*/ 3337560 w 5008404"/>
                  <a:gd name="connsiteY10" fmla="*/ 739307 h 1425107"/>
                  <a:gd name="connsiteX11" fmla="*/ 3832860 w 5008404"/>
                  <a:gd name="connsiteY11" fmla="*/ 868847 h 1425107"/>
                  <a:gd name="connsiteX12" fmla="*/ 4495800 w 5008404"/>
                  <a:gd name="connsiteY12" fmla="*/ 1006007 h 1425107"/>
                  <a:gd name="connsiteX13" fmla="*/ 4922520 w 5008404"/>
                  <a:gd name="connsiteY13" fmla="*/ 1074587 h 1425107"/>
                  <a:gd name="connsiteX14" fmla="*/ 5008404 w 5008404"/>
                  <a:gd name="connsiteY14" fmla="*/ 1085223 h 1425107"/>
                  <a:gd name="connsiteX0" fmla="*/ 0 w 5003641"/>
                  <a:gd name="connsiteY0" fmla="*/ 1425107 h 1425107"/>
                  <a:gd name="connsiteX1" fmla="*/ 160020 w 5003641"/>
                  <a:gd name="connsiteY1" fmla="*/ 1120307 h 1425107"/>
                  <a:gd name="connsiteX2" fmla="*/ 457200 w 5003641"/>
                  <a:gd name="connsiteY2" fmla="*/ 609767 h 1425107"/>
                  <a:gd name="connsiteX3" fmla="*/ 739140 w 5003641"/>
                  <a:gd name="connsiteY3" fmla="*/ 282107 h 1425107"/>
                  <a:gd name="connsiteX4" fmla="*/ 1059180 w 5003641"/>
                  <a:gd name="connsiteY4" fmla="*/ 68747 h 1425107"/>
                  <a:gd name="connsiteX5" fmla="*/ 1386840 w 5003641"/>
                  <a:gd name="connsiteY5" fmla="*/ 167 h 1425107"/>
                  <a:gd name="connsiteX6" fmla="*/ 1737360 w 5003641"/>
                  <a:gd name="connsiteY6" fmla="*/ 53507 h 1425107"/>
                  <a:gd name="connsiteX7" fmla="*/ 2042160 w 5003641"/>
                  <a:gd name="connsiteY7" fmla="*/ 175427 h 1425107"/>
                  <a:gd name="connsiteX8" fmla="*/ 2293620 w 5003641"/>
                  <a:gd name="connsiteY8" fmla="*/ 297347 h 1425107"/>
                  <a:gd name="connsiteX9" fmla="*/ 2743200 w 5003641"/>
                  <a:gd name="connsiteY9" fmla="*/ 518327 h 1425107"/>
                  <a:gd name="connsiteX10" fmla="*/ 3337560 w 5003641"/>
                  <a:gd name="connsiteY10" fmla="*/ 739307 h 1425107"/>
                  <a:gd name="connsiteX11" fmla="*/ 3832860 w 5003641"/>
                  <a:gd name="connsiteY11" fmla="*/ 868847 h 1425107"/>
                  <a:gd name="connsiteX12" fmla="*/ 4495800 w 5003641"/>
                  <a:gd name="connsiteY12" fmla="*/ 1006007 h 1425107"/>
                  <a:gd name="connsiteX13" fmla="*/ 4922520 w 5003641"/>
                  <a:gd name="connsiteY13" fmla="*/ 1074587 h 1425107"/>
                  <a:gd name="connsiteX14" fmla="*/ 5003641 w 5003641"/>
                  <a:gd name="connsiteY14" fmla="*/ 1078079 h 1425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03641" h="1425107">
                    <a:moveTo>
                      <a:pt x="0" y="1425107"/>
                    </a:moveTo>
                    <a:cubicBezTo>
                      <a:pt x="41910" y="1340652"/>
                      <a:pt x="83820" y="1256197"/>
                      <a:pt x="160020" y="1120307"/>
                    </a:cubicBezTo>
                    <a:cubicBezTo>
                      <a:pt x="236220" y="984417"/>
                      <a:pt x="360680" y="749467"/>
                      <a:pt x="457200" y="609767"/>
                    </a:cubicBezTo>
                    <a:cubicBezTo>
                      <a:pt x="553720" y="470067"/>
                      <a:pt x="638810" y="372277"/>
                      <a:pt x="739140" y="282107"/>
                    </a:cubicBezTo>
                    <a:cubicBezTo>
                      <a:pt x="839470" y="191937"/>
                      <a:pt x="951230" y="115737"/>
                      <a:pt x="1059180" y="68747"/>
                    </a:cubicBezTo>
                    <a:cubicBezTo>
                      <a:pt x="1167130" y="21757"/>
                      <a:pt x="1273810" y="2707"/>
                      <a:pt x="1386840" y="167"/>
                    </a:cubicBezTo>
                    <a:cubicBezTo>
                      <a:pt x="1499870" y="-2373"/>
                      <a:pt x="1628140" y="24297"/>
                      <a:pt x="1737360" y="53507"/>
                    </a:cubicBezTo>
                    <a:cubicBezTo>
                      <a:pt x="1846580" y="82717"/>
                      <a:pt x="1949450" y="134787"/>
                      <a:pt x="2042160" y="175427"/>
                    </a:cubicBezTo>
                    <a:cubicBezTo>
                      <a:pt x="2134870" y="216067"/>
                      <a:pt x="2293620" y="297347"/>
                      <a:pt x="2293620" y="297347"/>
                    </a:cubicBezTo>
                    <a:cubicBezTo>
                      <a:pt x="2410460" y="354497"/>
                      <a:pt x="2569210" y="444667"/>
                      <a:pt x="2743200" y="518327"/>
                    </a:cubicBezTo>
                    <a:cubicBezTo>
                      <a:pt x="2917190" y="591987"/>
                      <a:pt x="3155950" y="680887"/>
                      <a:pt x="3337560" y="739307"/>
                    </a:cubicBezTo>
                    <a:cubicBezTo>
                      <a:pt x="3519170" y="797727"/>
                      <a:pt x="3639820" y="824397"/>
                      <a:pt x="3832860" y="868847"/>
                    </a:cubicBezTo>
                    <a:cubicBezTo>
                      <a:pt x="4025900" y="913297"/>
                      <a:pt x="4314190" y="971717"/>
                      <a:pt x="4495800" y="1006007"/>
                    </a:cubicBezTo>
                    <a:cubicBezTo>
                      <a:pt x="4677410" y="1040297"/>
                      <a:pt x="4823460" y="1058077"/>
                      <a:pt x="4922520" y="1074587"/>
                    </a:cubicBezTo>
                    <a:cubicBezTo>
                      <a:pt x="4954905" y="1074428"/>
                      <a:pt x="4991576" y="1086650"/>
                      <a:pt x="5003641" y="1078079"/>
                    </a:cubicBezTo>
                  </a:path>
                </a:pathLst>
              </a:custGeom>
              <a:noFill/>
              <a:ln w="47625">
                <a:solidFill>
                  <a:srgbClr val="0490A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35CC56F7-6636-75E1-52EE-7A3DFFFA4DFA}"/>
                  </a:ext>
                </a:extLst>
              </p:cNvPr>
              <p:cNvSpPr/>
              <p:nvPr/>
            </p:nvSpPr>
            <p:spPr>
              <a:xfrm>
                <a:off x="-4333875" y="6394353"/>
                <a:ext cx="5060155" cy="1873347"/>
              </a:xfrm>
              <a:custGeom>
                <a:avLst/>
                <a:gdLst>
                  <a:gd name="connsiteX0" fmla="*/ 0 w 5133975"/>
                  <a:gd name="connsiteY0" fmla="*/ 1873347 h 1873347"/>
                  <a:gd name="connsiteX1" fmla="*/ 257175 w 5133975"/>
                  <a:gd name="connsiteY1" fmla="*/ 1397097 h 1873347"/>
                  <a:gd name="connsiteX2" fmla="*/ 733425 w 5133975"/>
                  <a:gd name="connsiteY2" fmla="*/ 682722 h 1873347"/>
                  <a:gd name="connsiteX3" fmla="*/ 1333500 w 5133975"/>
                  <a:gd name="connsiteY3" fmla="*/ 215997 h 1873347"/>
                  <a:gd name="connsiteX4" fmla="*/ 1981200 w 5133975"/>
                  <a:gd name="connsiteY4" fmla="*/ 15972 h 1873347"/>
                  <a:gd name="connsiteX5" fmla="*/ 2771775 w 5133975"/>
                  <a:gd name="connsiteY5" fmla="*/ 25497 h 1873347"/>
                  <a:gd name="connsiteX6" fmla="*/ 3390900 w 5133975"/>
                  <a:gd name="connsiteY6" fmla="*/ 130272 h 1873347"/>
                  <a:gd name="connsiteX7" fmla="*/ 4076700 w 5133975"/>
                  <a:gd name="connsiteY7" fmla="*/ 301722 h 1873347"/>
                  <a:gd name="connsiteX8" fmla="*/ 4924425 w 5133975"/>
                  <a:gd name="connsiteY8" fmla="*/ 568422 h 1873347"/>
                  <a:gd name="connsiteX9" fmla="*/ 5133975 w 5133975"/>
                  <a:gd name="connsiteY9" fmla="*/ 606522 h 1873347"/>
                  <a:gd name="connsiteX0" fmla="*/ 0 w 5138737"/>
                  <a:gd name="connsiteY0" fmla="*/ 1873347 h 1873347"/>
                  <a:gd name="connsiteX1" fmla="*/ 257175 w 5138737"/>
                  <a:gd name="connsiteY1" fmla="*/ 1397097 h 1873347"/>
                  <a:gd name="connsiteX2" fmla="*/ 733425 w 5138737"/>
                  <a:gd name="connsiteY2" fmla="*/ 682722 h 1873347"/>
                  <a:gd name="connsiteX3" fmla="*/ 1333500 w 5138737"/>
                  <a:gd name="connsiteY3" fmla="*/ 215997 h 1873347"/>
                  <a:gd name="connsiteX4" fmla="*/ 1981200 w 5138737"/>
                  <a:gd name="connsiteY4" fmla="*/ 15972 h 1873347"/>
                  <a:gd name="connsiteX5" fmla="*/ 2771775 w 5138737"/>
                  <a:gd name="connsiteY5" fmla="*/ 25497 h 1873347"/>
                  <a:gd name="connsiteX6" fmla="*/ 3390900 w 5138737"/>
                  <a:gd name="connsiteY6" fmla="*/ 130272 h 1873347"/>
                  <a:gd name="connsiteX7" fmla="*/ 4076700 w 5138737"/>
                  <a:gd name="connsiteY7" fmla="*/ 301722 h 1873347"/>
                  <a:gd name="connsiteX8" fmla="*/ 4924425 w 5138737"/>
                  <a:gd name="connsiteY8" fmla="*/ 568422 h 1873347"/>
                  <a:gd name="connsiteX9" fmla="*/ 5138737 w 5138737"/>
                  <a:gd name="connsiteY9" fmla="*/ 630335 h 1873347"/>
                  <a:gd name="connsiteX0" fmla="*/ 0 w 5060155"/>
                  <a:gd name="connsiteY0" fmla="*/ 1873347 h 1873347"/>
                  <a:gd name="connsiteX1" fmla="*/ 257175 w 5060155"/>
                  <a:gd name="connsiteY1" fmla="*/ 1397097 h 1873347"/>
                  <a:gd name="connsiteX2" fmla="*/ 733425 w 5060155"/>
                  <a:gd name="connsiteY2" fmla="*/ 682722 h 1873347"/>
                  <a:gd name="connsiteX3" fmla="*/ 1333500 w 5060155"/>
                  <a:gd name="connsiteY3" fmla="*/ 215997 h 1873347"/>
                  <a:gd name="connsiteX4" fmla="*/ 1981200 w 5060155"/>
                  <a:gd name="connsiteY4" fmla="*/ 15972 h 1873347"/>
                  <a:gd name="connsiteX5" fmla="*/ 2771775 w 5060155"/>
                  <a:gd name="connsiteY5" fmla="*/ 25497 h 1873347"/>
                  <a:gd name="connsiteX6" fmla="*/ 3390900 w 5060155"/>
                  <a:gd name="connsiteY6" fmla="*/ 130272 h 1873347"/>
                  <a:gd name="connsiteX7" fmla="*/ 4076700 w 5060155"/>
                  <a:gd name="connsiteY7" fmla="*/ 301722 h 1873347"/>
                  <a:gd name="connsiteX8" fmla="*/ 4924425 w 5060155"/>
                  <a:gd name="connsiteY8" fmla="*/ 568422 h 1873347"/>
                  <a:gd name="connsiteX9" fmla="*/ 5060155 w 5060155"/>
                  <a:gd name="connsiteY9" fmla="*/ 606522 h 1873347"/>
                  <a:gd name="connsiteX0" fmla="*/ 0 w 5060155"/>
                  <a:gd name="connsiteY0" fmla="*/ 1873347 h 1873347"/>
                  <a:gd name="connsiteX1" fmla="*/ 257175 w 5060155"/>
                  <a:gd name="connsiteY1" fmla="*/ 1397097 h 1873347"/>
                  <a:gd name="connsiteX2" fmla="*/ 733425 w 5060155"/>
                  <a:gd name="connsiteY2" fmla="*/ 682722 h 1873347"/>
                  <a:gd name="connsiteX3" fmla="*/ 1333500 w 5060155"/>
                  <a:gd name="connsiteY3" fmla="*/ 215997 h 1873347"/>
                  <a:gd name="connsiteX4" fmla="*/ 1981200 w 5060155"/>
                  <a:gd name="connsiteY4" fmla="*/ 15972 h 1873347"/>
                  <a:gd name="connsiteX5" fmla="*/ 2771775 w 5060155"/>
                  <a:gd name="connsiteY5" fmla="*/ 25497 h 1873347"/>
                  <a:gd name="connsiteX6" fmla="*/ 3390900 w 5060155"/>
                  <a:gd name="connsiteY6" fmla="*/ 130272 h 1873347"/>
                  <a:gd name="connsiteX7" fmla="*/ 4076700 w 5060155"/>
                  <a:gd name="connsiteY7" fmla="*/ 301722 h 1873347"/>
                  <a:gd name="connsiteX8" fmla="*/ 4924425 w 5060155"/>
                  <a:gd name="connsiteY8" fmla="*/ 568422 h 1873347"/>
                  <a:gd name="connsiteX9" fmla="*/ 5060155 w 5060155"/>
                  <a:gd name="connsiteY9" fmla="*/ 606522 h 187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60155" h="1873347">
                    <a:moveTo>
                      <a:pt x="0" y="1873347"/>
                    </a:moveTo>
                    <a:cubicBezTo>
                      <a:pt x="67469" y="1734440"/>
                      <a:pt x="134938" y="1595534"/>
                      <a:pt x="257175" y="1397097"/>
                    </a:cubicBezTo>
                    <a:cubicBezTo>
                      <a:pt x="379412" y="1198660"/>
                      <a:pt x="554038" y="879572"/>
                      <a:pt x="733425" y="682722"/>
                    </a:cubicBezTo>
                    <a:cubicBezTo>
                      <a:pt x="912812" y="485872"/>
                      <a:pt x="1125538" y="327122"/>
                      <a:pt x="1333500" y="215997"/>
                    </a:cubicBezTo>
                    <a:cubicBezTo>
                      <a:pt x="1541462" y="104872"/>
                      <a:pt x="1741487" y="47722"/>
                      <a:pt x="1981200" y="15972"/>
                    </a:cubicBezTo>
                    <a:cubicBezTo>
                      <a:pt x="2220913" y="-15778"/>
                      <a:pt x="2536825" y="6447"/>
                      <a:pt x="2771775" y="25497"/>
                    </a:cubicBezTo>
                    <a:cubicBezTo>
                      <a:pt x="3006725" y="44547"/>
                      <a:pt x="3173412" y="84234"/>
                      <a:pt x="3390900" y="130272"/>
                    </a:cubicBezTo>
                    <a:cubicBezTo>
                      <a:pt x="3608388" y="176310"/>
                      <a:pt x="3821113" y="228697"/>
                      <a:pt x="4076700" y="301722"/>
                    </a:cubicBezTo>
                    <a:cubicBezTo>
                      <a:pt x="4332288" y="374747"/>
                      <a:pt x="4748213" y="517622"/>
                      <a:pt x="4924425" y="568422"/>
                    </a:cubicBezTo>
                    <a:lnTo>
                      <a:pt x="5060155" y="606522"/>
                    </a:lnTo>
                  </a:path>
                </a:pathLst>
              </a:custGeom>
              <a:noFill/>
              <a:ln w="47625">
                <a:solidFill>
                  <a:srgbClr val="FF24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2400"/>
                  </a:solidFill>
                </a:endParaRPr>
              </a:p>
            </p:txBody>
          </p:sp>
        </p:grpSp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id="{9E1A5C94-E849-F016-A1F3-84D4ACAFBCC7}"/>
                </a:ext>
              </a:extLst>
            </p:cNvPr>
            <p:cNvSpPr/>
            <p:nvPr/>
          </p:nvSpPr>
          <p:spPr>
            <a:xfrm>
              <a:off x="623887" y="2219077"/>
              <a:ext cx="5111239" cy="3035094"/>
            </a:xfrm>
            <a:prstGeom prst="rect">
              <a:avLst/>
            </a:prstGeom>
            <a:noFill/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4" name="TextBox 623">
              <a:extLst>
                <a:ext uri="{FF2B5EF4-FFF2-40B4-BE49-F238E27FC236}">
                  <a16:creationId xmlns:a16="http://schemas.microsoft.com/office/drawing/2014/main" id="{3536EBED-8885-F46D-07E0-2CE9FCF78C32}"/>
                </a:ext>
              </a:extLst>
            </p:cNvPr>
            <p:cNvSpPr txBox="1"/>
            <p:nvPr/>
          </p:nvSpPr>
          <p:spPr>
            <a:xfrm>
              <a:off x="623886" y="2219077"/>
              <a:ext cx="2632624" cy="43762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b="1" i="0">
                  <a:solidFill>
                    <a:srgbClr val="47474A"/>
                  </a:solidFill>
                  <a:latin typeface="Palatino" pitchFamily="2" charset="77"/>
                  <a:ea typeface="Palatino" pitchFamily="2" charset="77"/>
                  <a:cs typeface="Arial" panose="020B0604020202020204" pitchFamily="34" charset="0"/>
                </a:defRPr>
              </a:lvl1pPr>
              <a:lvl2pPr marL="685800" lvl="1" indent="-228600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>
                  <a:solidFill>
                    <a:srgbClr val="47474A"/>
                  </a:solidFill>
                  <a:latin typeface="Palatino" pitchFamily="2" charset="77"/>
                  <a:ea typeface="Palatino" pitchFamily="2" charset="77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>
                  <a:solidFill>
                    <a:srgbClr val="47474A"/>
                  </a:solidFill>
                  <a:latin typeface="Palatino" pitchFamily="2" charset="77"/>
                  <a:ea typeface="Palatino" pitchFamily="2" charset="77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>
                  <a:solidFill>
                    <a:srgbClr val="47474A"/>
                  </a:solidFill>
                  <a:latin typeface="Palatino" pitchFamily="2" charset="77"/>
                  <a:ea typeface="Palatino" pitchFamily="2" charset="77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>
                  <a:solidFill>
                    <a:srgbClr val="47474A"/>
                  </a:solidFill>
                  <a:latin typeface="Palatino" pitchFamily="2" charset="77"/>
                  <a:ea typeface="Palatino" pitchFamily="2" charset="77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>
                <a:buNone/>
              </a:pPr>
              <a:r>
                <a:rPr lang="en-US" altLang="zh-CN" b="0" dirty="0"/>
                <a:t>Blood glucose level</a:t>
              </a:r>
              <a:endParaRPr lang="zh-CN" altLang="en-US" b="0" dirty="0"/>
            </a:p>
          </p:txBody>
        </p:sp>
        <p:sp>
          <p:nvSpPr>
            <p:cNvPr id="625" name="TextBox 624">
              <a:extLst>
                <a:ext uri="{FF2B5EF4-FFF2-40B4-BE49-F238E27FC236}">
                  <a16:creationId xmlns:a16="http://schemas.microsoft.com/office/drawing/2014/main" id="{BE7851D5-B48E-2D29-B9B0-65167C12D503}"/>
                </a:ext>
              </a:extLst>
            </p:cNvPr>
            <p:cNvSpPr txBox="1"/>
            <p:nvPr/>
          </p:nvSpPr>
          <p:spPr>
            <a:xfrm>
              <a:off x="2850110" y="4078812"/>
              <a:ext cx="2632624" cy="43762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b="1" i="0">
                  <a:solidFill>
                    <a:srgbClr val="47474A"/>
                  </a:solidFill>
                  <a:latin typeface="Palatino" pitchFamily="2" charset="77"/>
                  <a:ea typeface="Palatino" pitchFamily="2" charset="77"/>
                  <a:cs typeface="Arial" panose="020B0604020202020204" pitchFamily="34" charset="0"/>
                </a:defRPr>
              </a:lvl1pPr>
              <a:lvl2pPr marL="685800" lvl="1" indent="-228600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>
                  <a:solidFill>
                    <a:srgbClr val="47474A"/>
                  </a:solidFill>
                  <a:latin typeface="Palatino" pitchFamily="2" charset="77"/>
                  <a:ea typeface="Palatino" pitchFamily="2" charset="77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>
                  <a:solidFill>
                    <a:srgbClr val="47474A"/>
                  </a:solidFill>
                  <a:latin typeface="Palatino" pitchFamily="2" charset="77"/>
                  <a:ea typeface="Palatino" pitchFamily="2" charset="77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>
                  <a:solidFill>
                    <a:srgbClr val="47474A"/>
                  </a:solidFill>
                  <a:latin typeface="Palatino" pitchFamily="2" charset="77"/>
                  <a:ea typeface="Palatino" pitchFamily="2" charset="77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>
                  <a:solidFill>
                    <a:srgbClr val="47474A"/>
                  </a:solidFill>
                  <a:latin typeface="Palatino" pitchFamily="2" charset="77"/>
                  <a:ea typeface="Palatino" pitchFamily="2" charset="77"/>
                  <a:cs typeface="Arial" panose="020B0604020202020204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>
                <a:buNone/>
              </a:pPr>
              <a:r>
                <a:rPr lang="en-US" altLang="zh-CN" b="0" dirty="0"/>
                <a:t>Insulin dosage</a:t>
              </a:r>
              <a:endParaRPr lang="zh-CN" altLang="en-US" b="0" dirty="0"/>
            </a:p>
          </p:txBody>
        </p:sp>
      </p:grpSp>
      <p:sp>
        <p:nvSpPr>
          <p:cNvPr id="795" name="Rectangle 794">
            <a:extLst>
              <a:ext uri="{FF2B5EF4-FFF2-40B4-BE49-F238E27FC236}">
                <a16:creationId xmlns:a16="http://schemas.microsoft.com/office/drawing/2014/main" id="{24C84453-E107-D4C9-F64B-15EA806BE725}"/>
              </a:ext>
            </a:extLst>
          </p:cNvPr>
          <p:cNvSpPr/>
          <p:nvPr/>
        </p:nvSpPr>
        <p:spPr>
          <a:xfrm>
            <a:off x="6611615" y="2389769"/>
            <a:ext cx="5019675" cy="3035094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054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52F75-5D72-B7FC-FDC4-1E6F61278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47836-1FF7-07D3-5B07-3AFEA7354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dirty="0">
                <a:solidFill>
                  <a:srgbClr val="43469E"/>
                </a:solidFill>
              </a:rPr>
              <a:t>Introduction</a:t>
            </a:r>
            <a:endParaRPr lang="en-US" dirty="0">
              <a:solidFill>
                <a:srgbClr val="43469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16A8F-A7FB-2C29-F4D2-A1F373056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394099"/>
            <a:ext cx="5778987" cy="162282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/>
              <a:t>Sequential decision-making problems (SDPs): </a:t>
            </a:r>
            <a:r>
              <a:rPr lang="en-US" altLang="zh-CN" dirty="0"/>
              <a:t>decisions are made one after another, with each choice impacting future options and outcomes. One classic SDP is buying and selling stocks.</a:t>
            </a:r>
          </a:p>
          <a:p>
            <a:pPr lvl="1">
              <a:lnSpc>
                <a:spcPct val="120000"/>
              </a:lnSpc>
            </a:pPr>
            <a:endParaRPr lang="en-US" altLang="zh-CN" dirty="0"/>
          </a:p>
          <a:p>
            <a:pPr lvl="1">
              <a:lnSpc>
                <a:spcPct val="120000"/>
              </a:lnSpc>
            </a:pPr>
            <a:endParaRPr lang="en-US" altLang="zh-CN" dirty="0"/>
          </a:p>
          <a:p>
            <a:pPr lvl="1">
              <a:lnSpc>
                <a:spcPct val="120000"/>
              </a:lnSpc>
            </a:pPr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162AD-DCE1-C2E0-217E-EC0235607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E2AE-D8B9-46CB-9AF8-72F99A13D342}" type="slidenum">
              <a:rPr lang="en-GB" smtClean="0"/>
              <a:t>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DDA63AA-64CC-F106-FBE1-2A51A049D179}"/>
                  </a:ext>
                </a:extLst>
              </p:cNvPr>
              <p:cNvSpPr/>
              <p:nvPr/>
            </p:nvSpPr>
            <p:spPr>
              <a:xfrm>
                <a:off x="6552739" y="4881939"/>
                <a:ext cx="376084" cy="368710"/>
              </a:xfrm>
              <a:prstGeom prst="ellipse">
                <a:avLst/>
              </a:pr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DDA63AA-64CC-F106-FBE1-2A51A049D1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739" y="4881939"/>
                <a:ext cx="376084" cy="36871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66FA879-FE70-8F17-F6BD-B5C8154D6DBF}"/>
                  </a:ext>
                </a:extLst>
              </p:cNvPr>
              <p:cNvSpPr/>
              <p:nvPr/>
            </p:nvSpPr>
            <p:spPr>
              <a:xfrm>
                <a:off x="8487646" y="4281274"/>
                <a:ext cx="376084" cy="368710"/>
              </a:xfrm>
              <a:prstGeom prst="ellipse">
                <a:avLst/>
              </a:pr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66FA879-FE70-8F17-F6BD-B5C8154D6D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646" y="4281274"/>
                <a:ext cx="376084" cy="36871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F2335D2-6A30-CBD2-E1AB-35B86DDB0E28}"/>
                  </a:ext>
                </a:extLst>
              </p:cNvPr>
              <p:cNvSpPr/>
              <p:nvPr/>
            </p:nvSpPr>
            <p:spPr>
              <a:xfrm>
                <a:off x="8487646" y="5506853"/>
                <a:ext cx="376084" cy="368710"/>
              </a:xfrm>
              <a:prstGeom prst="ellipse">
                <a:avLst/>
              </a:pr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F2335D2-6A30-CBD2-E1AB-35B86DDB0E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646" y="5506853"/>
                <a:ext cx="376084" cy="36871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A7E3A4D-DC14-2771-06D3-621A6C1CD6F4}"/>
                  </a:ext>
                </a:extLst>
              </p:cNvPr>
              <p:cNvSpPr/>
              <p:nvPr/>
            </p:nvSpPr>
            <p:spPr>
              <a:xfrm>
                <a:off x="10401766" y="5506853"/>
                <a:ext cx="376084" cy="368710"/>
              </a:xfrm>
              <a:prstGeom prst="ellipse">
                <a:avLst/>
              </a:pr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A7E3A4D-DC14-2771-06D3-621A6C1CD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1766" y="5506853"/>
                <a:ext cx="376084" cy="36871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CF169F-CF63-DFB2-025E-140C8C271445}"/>
              </a:ext>
            </a:extLst>
          </p:cNvPr>
          <p:cNvCxnSpPr>
            <a:stCxn id="7" idx="7"/>
            <a:endCxn id="8" idx="2"/>
          </p:cNvCxnSpPr>
          <p:nvPr/>
        </p:nvCxnSpPr>
        <p:spPr>
          <a:xfrm flipV="1">
            <a:off x="6873747" y="4465629"/>
            <a:ext cx="1613899" cy="470306"/>
          </a:xfrm>
          <a:prstGeom prst="straightConnector1">
            <a:avLst/>
          </a:prstGeom>
          <a:ln w="28575">
            <a:solidFill>
              <a:srgbClr val="8B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9C9EA0A-C4B6-868D-2422-0189265CDD0F}"/>
              </a:ext>
            </a:extLst>
          </p:cNvPr>
          <p:cNvCxnSpPr>
            <a:stCxn id="7" idx="5"/>
            <a:endCxn id="9" idx="2"/>
          </p:cNvCxnSpPr>
          <p:nvPr/>
        </p:nvCxnSpPr>
        <p:spPr>
          <a:xfrm>
            <a:off x="6873747" y="5196653"/>
            <a:ext cx="1613899" cy="49455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2A63A7A-6818-BE43-E0BE-D9BB65E7CA5E}"/>
              </a:ext>
            </a:extLst>
          </p:cNvPr>
          <p:cNvCxnSpPr>
            <a:cxnSpLocks/>
          </p:cNvCxnSpPr>
          <p:nvPr/>
        </p:nvCxnSpPr>
        <p:spPr>
          <a:xfrm>
            <a:off x="8887235" y="5691208"/>
            <a:ext cx="1494606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96D953-B7BC-FC46-B6B7-9B26B40620AB}"/>
                  </a:ext>
                </a:extLst>
              </p:cNvPr>
              <p:cNvSpPr txBox="1"/>
              <p:nvPr/>
            </p:nvSpPr>
            <p:spPr>
              <a:xfrm>
                <a:off x="7945438" y="3966826"/>
                <a:ext cx="16891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reward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=+3</m:t>
                    </m:r>
                  </m:oMath>
                </a14:m>
                <a:endParaRPr lang="zh-CN" altLang="en-US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96D953-B7BC-FC46-B6B7-9B26B4062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5438" y="3966826"/>
                <a:ext cx="1689100" cy="400110"/>
              </a:xfrm>
              <a:prstGeom prst="rect">
                <a:avLst/>
              </a:prstGeom>
              <a:blipFill>
                <a:blip r:embed="rId8"/>
                <a:stretch>
                  <a:fillRect l="-3610" t="-9231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C231313-AE41-0266-E193-6FEC0C52DB68}"/>
                  </a:ext>
                </a:extLst>
              </p:cNvPr>
              <p:cNvSpPr txBox="1"/>
              <p:nvPr/>
            </p:nvSpPr>
            <p:spPr>
              <a:xfrm>
                <a:off x="8019180" y="5169204"/>
                <a:ext cx="16891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reward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endParaRPr lang="zh-CN" altLang="en-US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C231313-AE41-0266-E193-6FEC0C52D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9180" y="5169204"/>
                <a:ext cx="1689100" cy="400110"/>
              </a:xfrm>
              <a:prstGeom prst="rect">
                <a:avLst/>
              </a:prstGeom>
              <a:blipFill>
                <a:blip r:embed="rId9"/>
                <a:stretch>
                  <a:fillRect l="-3597"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33FE0F5-362C-BDD9-2972-9D7FCCA04E96}"/>
                  </a:ext>
                </a:extLst>
              </p:cNvPr>
              <p:cNvSpPr txBox="1"/>
              <p:nvPr/>
            </p:nvSpPr>
            <p:spPr>
              <a:xfrm>
                <a:off x="9760591" y="5169204"/>
                <a:ext cx="16891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reward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=+7</m:t>
                    </m:r>
                  </m:oMath>
                </a14:m>
                <a:endParaRPr lang="zh-CN" altLang="en-US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33FE0F5-362C-BDD9-2972-9D7FCCA04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591" y="5169204"/>
                <a:ext cx="1689100" cy="400110"/>
              </a:xfrm>
              <a:prstGeom prst="rect">
                <a:avLst/>
              </a:prstGeom>
              <a:blipFill>
                <a:blip r:embed="rId10"/>
                <a:stretch>
                  <a:fillRect l="-3610"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9C80471D-5947-EB24-3D03-FEAF8C22ABF6}"/>
              </a:ext>
            </a:extLst>
          </p:cNvPr>
          <p:cNvSpPr txBox="1"/>
          <p:nvPr/>
        </p:nvSpPr>
        <p:spPr>
          <a:xfrm>
            <a:off x="8191094" y="4554826"/>
            <a:ext cx="2398714" cy="403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altLang="zh-CN" b="1" dirty="0">
                <a:solidFill>
                  <a:srgbClr val="8B0000"/>
                </a:solidFill>
                <a:latin typeface="Palatino" pitchFamily="2" charset="77"/>
                <a:cs typeface="Arial" panose="020B0604020202020204" pitchFamily="34" charset="0"/>
              </a:rPr>
              <a:t>Greedy solution</a:t>
            </a:r>
            <a:endParaRPr lang="en-US" altLang="zh-CN" dirty="0">
              <a:solidFill>
                <a:srgbClr val="8B0000"/>
              </a:solidFill>
              <a:latin typeface="Palatino" pitchFamily="2" charset="77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D42C27-32DF-E45A-052C-227E44D1014B}"/>
              </a:ext>
            </a:extLst>
          </p:cNvPr>
          <p:cNvSpPr txBox="1"/>
          <p:nvPr/>
        </p:nvSpPr>
        <p:spPr>
          <a:xfrm>
            <a:off x="8191094" y="5754436"/>
            <a:ext cx="2398714" cy="403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altLang="zh-CN" b="1" dirty="0">
                <a:solidFill>
                  <a:srgbClr val="00B050"/>
                </a:solidFill>
                <a:latin typeface="Palatino" pitchFamily="2" charset="77"/>
                <a:cs typeface="Arial" panose="020B0604020202020204" pitchFamily="34" charset="0"/>
              </a:rPr>
              <a:t>Optimal solution</a:t>
            </a:r>
            <a:endParaRPr lang="en-US" altLang="zh-CN" dirty="0">
              <a:solidFill>
                <a:srgbClr val="00B050"/>
              </a:solidFill>
              <a:latin typeface="Palatino" pitchFamily="2" charset="77"/>
              <a:cs typeface="Arial" panose="020B0604020202020204" pitchFamily="34" charset="0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E540075-C084-5D1B-A920-064068EAFCB8}"/>
              </a:ext>
            </a:extLst>
          </p:cNvPr>
          <p:cNvSpPr txBox="1">
            <a:spLocks/>
          </p:cNvSpPr>
          <p:nvPr/>
        </p:nvSpPr>
        <p:spPr>
          <a:xfrm>
            <a:off x="6455187" y="370805"/>
            <a:ext cx="5174416" cy="3984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474A"/>
                </a:solidFill>
                <a:latin typeface="Palatino" pitchFamily="2" charset="77"/>
                <a:ea typeface="Palatino" pitchFamily="2" charset="77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474A"/>
                </a:solidFill>
                <a:latin typeface="Palatino" pitchFamily="2" charset="77"/>
                <a:ea typeface="Palatino" pitchFamily="2" charset="77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474A"/>
                </a:solidFill>
                <a:latin typeface="Palatino" pitchFamily="2" charset="77"/>
                <a:ea typeface="Palatino" pitchFamily="2" charset="77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474A"/>
                </a:solidFill>
                <a:latin typeface="Palatino" pitchFamily="2" charset="77"/>
                <a:ea typeface="Palatino" pitchFamily="2" charset="77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474A"/>
                </a:solidFill>
                <a:latin typeface="Palatino" pitchFamily="2" charset="77"/>
                <a:ea typeface="Palatino" pitchFamily="2" charset="77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buNone/>
            </a:pPr>
            <a:endParaRPr lang="en-US" altLang="zh-CN" dirty="0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4FFC5E8E-56DE-CC36-5F91-51DE5DF1A5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10494"/>
          <a:stretch>
            <a:fillRect/>
          </a:stretch>
        </p:blipFill>
        <p:spPr>
          <a:xfrm>
            <a:off x="7108114" y="589737"/>
            <a:ext cx="4535070" cy="295648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A92BCCA-E89C-7067-47E0-4BA4AC42DC40}"/>
              </a:ext>
            </a:extLst>
          </p:cNvPr>
          <p:cNvSpPr txBox="1"/>
          <p:nvPr/>
        </p:nvSpPr>
        <p:spPr>
          <a:xfrm>
            <a:off x="7829057" y="3087957"/>
            <a:ext cx="800101" cy="646331"/>
          </a:xfrm>
          <a:prstGeom prst="rect">
            <a:avLst/>
          </a:prstGeom>
          <a:solidFill>
            <a:srgbClr val="FFF9E7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rPr>
              <a:t>Sell here?</a:t>
            </a:r>
            <a:endParaRPr lang="zh-CN" altLang="en-US" dirty="0">
              <a:solidFill>
                <a:srgbClr val="47474A"/>
              </a:solidFill>
              <a:latin typeface="Palatino" pitchFamily="2" charset="77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95CA9D3-3D12-3931-1377-7558571AAB83}"/>
              </a:ext>
            </a:extLst>
          </p:cNvPr>
          <p:cNvCxnSpPr>
            <a:cxnSpLocks/>
          </p:cNvCxnSpPr>
          <p:nvPr/>
        </p:nvCxnSpPr>
        <p:spPr>
          <a:xfrm flipV="1">
            <a:off x="8229108" y="2097674"/>
            <a:ext cx="0" cy="1030621"/>
          </a:xfrm>
          <a:prstGeom prst="straightConnector1">
            <a:avLst/>
          </a:prstGeom>
          <a:ln w="28575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FD239D7-9194-7B8D-9587-FD9EBE81C50B}"/>
              </a:ext>
            </a:extLst>
          </p:cNvPr>
          <p:cNvSpPr txBox="1"/>
          <p:nvPr/>
        </p:nvSpPr>
        <p:spPr>
          <a:xfrm>
            <a:off x="10714373" y="3087957"/>
            <a:ext cx="800100" cy="646331"/>
          </a:xfrm>
          <a:prstGeom prst="rect">
            <a:avLst/>
          </a:prstGeom>
          <a:solidFill>
            <a:srgbClr val="FFF9E7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rPr>
              <a:t>Sell here?</a:t>
            </a:r>
            <a:endParaRPr lang="zh-CN" altLang="en-US" dirty="0">
              <a:solidFill>
                <a:srgbClr val="47474A"/>
              </a:solidFill>
              <a:latin typeface="Palatino" pitchFamily="2" charset="77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C1ED710-5F30-E975-FC23-16E62D705C75}"/>
              </a:ext>
            </a:extLst>
          </p:cNvPr>
          <p:cNvCxnSpPr>
            <a:cxnSpLocks/>
          </p:cNvCxnSpPr>
          <p:nvPr/>
        </p:nvCxnSpPr>
        <p:spPr>
          <a:xfrm flipV="1">
            <a:off x="11114423" y="2619678"/>
            <a:ext cx="0" cy="508617"/>
          </a:xfrm>
          <a:prstGeom prst="straightConnector1">
            <a:avLst/>
          </a:prstGeom>
          <a:ln w="28575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54C8D0C-A17C-B16B-483C-47725660B8BE}"/>
              </a:ext>
            </a:extLst>
          </p:cNvPr>
          <p:cNvSpPr txBox="1"/>
          <p:nvPr/>
        </p:nvSpPr>
        <p:spPr>
          <a:xfrm>
            <a:off x="9790448" y="747768"/>
            <a:ext cx="800100" cy="646331"/>
          </a:xfrm>
          <a:prstGeom prst="rect">
            <a:avLst/>
          </a:prstGeom>
          <a:solidFill>
            <a:srgbClr val="FFF9E7">
              <a:alpha val="79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rPr>
              <a:t>Sell here?</a:t>
            </a:r>
            <a:endParaRPr lang="zh-CN" altLang="en-US" dirty="0">
              <a:solidFill>
                <a:srgbClr val="47474A"/>
              </a:solidFill>
              <a:latin typeface="Palatino" pitchFamily="2" charset="77"/>
              <a:cs typeface="Arial" panose="020B0604020202020204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0BBAB78-5F4F-88F9-BD85-6E0C2C752D87}"/>
              </a:ext>
            </a:extLst>
          </p:cNvPr>
          <p:cNvCxnSpPr>
            <a:cxnSpLocks/>
          </p:cNvCxnSpPr>
          <p:nvPr/>
        </p:nvCxnSpPr>
        <p:spPr>
          <a:xfrm flipH="1">
            <a:off x="9494927" y="1105047"/>
            <a:ext cx="306052" cy="0"/>
          </a:xfrm>
          <a:prstGeom prst="straightConnector1">
            <a:avLst/>
          </a:prstGeom>
          <a:ln w="28575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3735DA7-BD48-1E6B-1299-4508DB4DF114}"/>
              </a:ext>
            </a:extLst>
          </p:cNvPr>
          <p:cNvSpPr txBox="1"/>
          <p:nvPr/>
        </p:nvSpPr>
        <p:spPr>
          <a:xfrm>
            <a:off x="6373610" y="2884468"/>
            <a:ext cx="800101" cy="369332"/>
          </a:xfrm>
          <a:prstGeom prst="rect">
            <a:avLst/>
          </a:prstGeom>
          <a:solidFill>
            <a:srgbClr val="FFF9E7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rPr>
              <a:t>Buy</a:t>
            </a:r>
            <a:endParaRPr lang="zh-CN" altLang="en-US" dirty="0">
              <a:solidFill>
                <a:srgbClr val="47474A"/>
              </a:solidFill>
              <a:latin typeface="Palatino" pitchFamily="2" charset="77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285CD32-1FEA-2566-A856-847372FC2B84}"/>
                  </a:ext>
                </a:extLst>
              </p:cNvPr>
              <p:cNvSpPr/>
              <p:nvPr/>
            </p:nvSpPr>
            <p:spPr>
              <a:xfrm>
                <a:off x="10401766" y="4288042"/>
                <a:ext cx="376084" cy="368710"/>
              </a:xfrm>
              <a:prstGeom prst="ellipse">
                <a:avLst/>
              </a:pr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285CD32-1FEA-2566-A856-847372FC2B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1766" y="4288042"/>
                <a:ext cx="376084" cy="368710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1215C25-E6C5-A2A2-CB1E-CD4D127B65FA}"/>
              </a:ext>
            </a:extLst>
          </p:cNvPr>
          <p:cNvCxnSpPr>
            <a:cxnSpLocks/>
          </p:cNvCxnSpPr>
          <p:nvPr/>
        </p:nvCxnSpPr>
        <p:spPr>
          <a:xfrm>
            <a:off x="8887235" y="4472397"/>
            <a:ext cx="1494606" cy="0"/>
          </a:xfrm>
          <a:prstGeom prst="straightConnector1">
            <a:avLst/>
          </a:prstGeom>
          <a:ln w="28575">
            <a:solidFill>
              <a:srgbClr val="8B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96308EC-8E0D-0F40-AD21-0DA384FCFCCB}"/>
                  </a:ext>
                </a:extLst>
              </p:cNvPr>
              <p:cNvSpPr txBox="1"/>
              <p:nvPr/>
            </p:nvSpPr>
            <p:spPr>
              <a:xfrm>
                <a:off x="9760591" y="3969594"/>
                <a:ext cx="16891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reward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=+3</m:t>
                    </m:r>
                  </m:oMath>
                </a14:m>
                <a:endParaRPr lang="zh-CN" altLang="en-US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96308EC-8E0D-0F40-AD21-0DA384FCF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591" y="3969594"/>
                <a:ext cx="1689100" cy="400110"/>
              </a:xfrm>
              <a:prstGeom prst="rect">
                <a:avLst/>
              </a:prstGeom>
              <a:blipFill>
                <a:blip r:embed="rId14"/>
                <a:stretch>
                  <a:fillRect l="-3610" t="-7576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61F5433-4581-AC37-3B2F-42B14F9F9F3B}"/>
              </a:ext>
            </a:extLst>
          </p:cNvPr>
          <p:cNvSpPr txBox="1">
            <a:spLocks/>
          </p:cNvSpPr>
          <p:nvPr/>
        </p:nvSpPr>
        <p:spPr>
          <a:xfrm>
            <a:off x="623887" y="3994810"/>
            <a:ext cx="5778987" cy="2162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474A"/>
                </a:solidFill>
                <a:latin typeface="Palatino" pitchFamily="2" charset="77"/>
                <a:ea typeface="Palatino" pitchFamily="2" charset="77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474A"/>
                </a:solidFill>
                <a:latin typeface="Palatino" pitchFamily="2" charset="77"/>
                <a:ea typeface="Palatino" pitchFamily="2" charset="77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474A"/>
                </a:solidFill>
                <a:latin typeface="Palatino" pitchFamily="2" charset="77"/>
                <a:ea typeface="Palatino" pitchFamily="2" charset="77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474A"/>
                </a:solidFill>
                <a:latin typeface="Palatino" pitchFamily="2" charset="77"/>
                <a:ea typeface="Palatino" pitchFamily="2" charset="77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47474A"/>
                </a:solidFill>
                <a:latin typeface="Palatino" pitchFamily="2" charset="77"/>
                <a:ea typeface="Palatino" pitchFamily="2" charset="77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dirty="0"/>
              <a:t>Two characteristics of SDP are:</a:t>
            </a:r>
          </a:p>
          <a:p>
            <a:pPr lvl="1">
              <a:lnSpc>
                <a:spcPct val="120000"/>
              </a:lnSpc>
            </a:pPr>
            <a:r>
              <a:rPr lang="en-US" altLang="zh-CN" b="1" dirty="0"/>
              <a:t>Sequential</a:t>
            </a:r>
            <a:r>
              <a:rPr lang="en-US" altLang="zh-CN" dirty="0"/>
              <a:t>: each decision affecting future observations (chess vs. rock paper scissors)</a:t>
            </a:r>
          </a:p>
          <a:p>
            <a:pPr lvl="1">
              <a:lnSpc>
                <a:spcPct val="120000"/>
              </a:lnSpc>
            </a:pPr>
            <a:r>
              <a:rPr lang="en-US" altLang="zh-CN" b="1" dirty="0"/>
              <a:t>Non-greediness: </a:t>
            </a:r>
            <a:r>
              <a:rPr lang="en-US" altLang="zh-CN" dirty="0"/>
              <a:t>balancing long-term reward and immediate reward</a:t>
            </a:r>
          </a:p>
          <a:p>
            <a:pPr lvl="1">
              <a:lnSpc>
                <a:spcPct val="120000"/>
              </a:lnSpc>
            </a:pPr>
            <a:endParaRPr lang="en-US" altLang="zh-CN" dirty="0"/>
          </a:p>
          <a:p>
            <a:pPr lvl="1">
              <a:lnSpc>
                <a:spcPct val="120000"/>
              </a:lnSpc>
            </a:pPr>
            <a:endParaRPr lang="en-US" altLang="zh-CN" dirty="0"/>
          </a:p>
          <a:p>
            <a:pPr lvl="1">
              <a:lnSpc>
                <a:spcPct val="120000"/>
              </a:lnSpc>
            </a:pPr>
            <a:endParaRPr lang="en-US" altLang="zh-CN" dirty="0"/>
          </a:p>
          <a:p>
            <a:pPr lvl="1">
              <a:lnSpc>
                <a:spcPct val="120000"/>
              </a:lnSpc>
            </a:pPr>
            <a:endParaRPr lang="en-US" altLang="zh-C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1798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FB29D-F056-07BB-7DD1-17CBB33C6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E212-FD9F-40D4-CFAF-AF201B8FF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dirty="0">
                <a:solidFill>
                  <a:srgbClr val="43469E"/>
                </a:solidFill>
              </a:rPr>
              <a:t>Introduction</a:t>
            </a:r>
            <a:endParaRPr lang="en-US" dirty="0">
              <a:solidFill>
                <a:srgbClr val="43469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9B8C6-2D2D-D2B4-20F6-191246AEB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E2AE-D8B9-46CB-9AF8-72F99A13D342}" type="slidenum">
              <a:rPr lang="en-GB" smtClean="0"/>
              <a:t>5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9DB9FF-ADC7-0A97-F00D-FEEF3152B946}"/>
              </a:ext>
            </a:extLst>
          </p:cNvPr>
          <p:cNvSpPr txBox="1"/>
          <p:nvPr/>
        </p:nvSpPr>
        <p:spPr>
          <a:xfrm>
            <a:off x="623885" y="1158458"/>
            <a:ext cx="10139365" cy="935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rPr>
              <a:t>Solving SDP requires long-term planning (predicting the future effect of each decision)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rPr>
              <a:t>Reinforcement learning (RL)</a:t>
            </a:r>
            <a:r>
              <a:rPr lang="en-US" altLang="zh-CN" sz="2000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rPr>
              <a:t> offers a </a:t>
            </a:r>
            <a:r>
              <a:rPr lang="en-US" altLang="zh-CN" sz="2000" b="1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rPr>
              <a:t>data-driven</a:t>
            </a:r>
            <a:r>
              <a:rPr lang="en-US" altLang="zh-CN" sz="2000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rPr>
              <a:t> solution for SDPs.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11396AC-531B-CA96-66C7-ED3617E56517}"/>
              </a:ext>
            </a:extLst>
          </p:cNvPr>
          <p:cNvGrpSpPr/>
          <p:nvPr/>
        </p:nvGrpSpPr>
        <p:grpSpPr>
          <a:xfrm>
            <a:off x="2261726" y="2093650"/>
            <a:ext cx="7509079" cy="2070978"/>
            <a:chOff x="2261726" y="2093650"/>
            <a:chExt cx="7509079" cy="207097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A519293-662D-DEAB-AE93-145FFAFD4946}"/>
                </a:ext>
              </a:extLst>
            </p:cNvPr>
            <p:cNvSpPr/>
            <p:nvPr/>
          </p:nvSpPr>
          <p:spPr>
            <a:xfrm>
              <a:off x="2261726" y="2093650"/>
              <a:ext cx="7509079" cy="2070978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037BEB-87B9-E80D-6260-0C55C9BC0B4A}"/>
                </a:ext>
              </a:extLst>
            </p:cNvPr>
            <p:cNvSpPr txBox="1"/>
            <p:nvPr/>
          </p:nvSpPr>
          <p:spPr>
            <a:xfrm>
              <a:off x="6096464" y="2182133"/>
              <a:ext cx="1343025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rPr>
                <a:t>Agent</a:t>
              </a:r>
              <a:endParaRPr lang="zh-CN" altLang="en-US" sz="2000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C9B124-7890-A500-2652-2D99AAFB2EDC}"/>
                </a:ext>
              </a:extLst>
            </p:cNvPr>
            <p:cNvSpPr txBox="1"/>
            <p:nvPr/>
          </p:nvSpPr>
          <p:spPr>
            <a:xfrm>
              <a:off x="5853575" y="3639238"/>
              <a:ext cx="1828801" cy="40011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rPr>
                <a:t>Environment</a:t>
              </a:r>
              <a:endParaRPr lang="zh-CN" altLang="en-US" sz="2000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endParaRPr>
            </a:p>
          </p:txBody>
        </p:sp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A41172D8-D9AF-A37D-A78A-1039DD24048D}"/>
                </a:ext>
              </a:extLst>
            </p:cNvPr>
            <p:cNvCxnSpPr>
              <a:stCxn id="15" idx="1"/>
              <a:endCxn id="13" idx="1"/>
            </p:cNvCxnSpPr>
            <p:nvPr/>
          </p:nvCxnSpPr>
          <p:spPr>
            <a:xfrm rot="10800000" flipH="1">
              <a:off x="5853574" y="2382189"/>
              <a:ext cx="242889" cy="1457105"/>
            </a:xfrm>
            <a:prstGeom prst="bentConnector3">
              <a:avLst>
                <a:gd name="adj1" fmla="val -114243"/>
              </a:avLst>
            </a:prstGeom>
            <a:ln w="25400">
              <a:solidFill>
                <a:schemeClr val="tx1">
                  <a:lumMod val="5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FE0F175-829E-489F-B5AB-06EEAAE4BCE0}"/>
                </a:ext>
              </a:extLst>
            </p:cNvPr>
            <p:cNvCxnSpPr>
              <a:cxnSpLocks/>
            </p:cNvCxnSpPr>
            <p:nvPr/>
          </p:nvCxnSpPr>
          <p:spPr>
            <a:xfrm>
              <a:off x="5254039" y="2305988"/>
              <a:ext cx="0" cy="1615683"/>
            </a:xfrm>
            <a:prstGeom prst="line">
              <a:avLst/>
            </a:prstGeom>
            <a:ln w="2540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EFB0EF7-E59B-8749-1F0B-72839D5BF4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54039" y="3921671"/>
              <a:ext cx="599534" cy="0"/>
            </a:xfrm>
            <a:prstGeom prst="line">
              <a:avLst/>
            </a:prstGeom>
            <a:ln w="2540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A3C7982-29CE-0EA7-AAF1-A379E0BF1EFF}"/>
                </a:ext>
              </a:extLst>
            </p:cNvPr>
            <p:cNvCxnSpPr>
              <a:cxnSpLocks/>
            </p:cNvCxnSpPr>
            <p:nvPr/>
          </p:nvCxnSpPr>
          <p:spPr>
            <a:xfrm>
              <a:off x="5254039" y="2305988"/>
              <a:ext cx="842424" cy="0"/>
            </a:xfrm>
            <a:prstGeom prst="line">
              <a:avLst/>
            </a:prstGeom>
            <a:ln w="25400">
              <a:solidFill>
                <a:schemeClr val="tx1">
                  <a:lumMod val="5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or: Elbow 51">
              <a:extLst>
                <a:ext uri="{FF2B5EF4-FFF2-40B4-BE49-F238E27FC236}">
                  <a16:creationId xmlns:a16="http://schemas.microsoft.com/office/drawing/2014/main" id="{E0BD09D6-6A58-DC0A-5DB3-C93A80D67964}"/>
                </a:ext>
              </a:extLst>
            </p:cNvPr>
            <p:cNvCxnSpPr>
              <a:stCxn id="13" idx="3"/>
              <a:endCxn id="15" idx="3"/>
            </p:cNvCxnSpPr>
            <p:nvPr/>
          </p:nvCxnSpPr>
          <p:spPr>
            <a:xfrm>
              <a:off x="7439489" y="2382188"/>
              <a:ext cx="242887" cy="1457105"/>
            </a:xfrm>
            <a:prstGeom prst="bentConnector3">
              <a:avLst>
                <a:gd name="adj1" fmla="val 275990"/>
              </a:avLst>
            </a:prstGeom>
            <a:ln w="25400">
              <a:solidFill>
                <a:schemeClr val="tx1">
                  <a:lumMod val="5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2497BCD-958E-17BA-5817-28487026A929}"/>
                </a:ext>
              </a:extLst>
            </p:cNvPr>
            <p:cNvSpPr txBox="1"/>
            <p:nvPr/>
          </p:nvSpPr>
          <p:spPr>
            <a:xfrm>
              <a:off x="2994240" y="2912022"/>
              <a:ext cx="2247900" cy="4001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rPr>
                <a:t>State/Observation</a:t>
              </a:r>
              <a:endParaRPr lang="zh-CN" altLang="en-US" sz="2000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0637652-BC1C-EF7B-AB97-85D47A6D78EC}"/>
                </a:ext>
              </a:extLst>
            </p:cNvPr>
            <p:cNvSpPr txBox="1"/>
            <p:nvPr/>
          </p:nvSpPr>
          <p:spPr>
            <a:xfrm>
              <a:off x="5254037" y="2907596"/>
              <a:ext cx="1814509" cy="4001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rPr>
                <a:t>Reward</a:t>
              </a:r>
              <a:endParaRPr lang="zh-CN" altLang="en-US" sz="2000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8F4CBB9-E7E2-9349-E5A2-FD8B1A1DFA06}"/>
                </a:ext>
              </a:extLst>
            </p:cNvPr>
            <p:cNvSpPr txBox="1"/>
            <p:nvPr/>
          </p:nvSpPr>
          <p:spPr>
            <a:xfrm>
              <a:off x="7668079" y="2907596"/>
              <a:ext cx="1814509" cy="4001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rPr>
                <a:t>Action</a:t>
              </a:r>
              <a:endParaRPr lang="zh-CN" altLang="en-US" sz="2000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FFC0522-BE4E-5597-7949-A20D2C1E0289}"/>
                </a:ext>
              </a:extLst>
            </p:cNvPr>
            <p:cNvSpPr txBox="1"/>
            <p:nvPr/>
          </p:nvSpPr>
          <p:spPr>
            <a:xfrm>
              <a:off x="2261726" y="2119788"/>
              <a:ext cx="2247900" cy="707886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rPr>
                <a:t>RL Training Paradigm</a:t>
              </a:r>
              <a:endParaRPr lang="zh-CN" altLang="en-US" sz="2000" b="1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4D10D20-0AF9-1D68-D5F1-FF57C142347F}"/>
              </a:ext>
            </a:extLst>
          </p:cNvPr>
          <p:cNvGrpSpPr/>
          <p:nvPr/>
        </p:nvGrpSpPr>
        <p:grpSpPr>
          <a:xfrm>
            <a:off x="2261726" y="4186134"/>
            <a:ext cx="7516295" cy="2070978"/>
            <a:chOff x="2261726" y="4186134"/>
            <a:chExt cx="7516295" cy="207097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0F9C3AB-ECE7-0468-0EFA-9F6A8900B814}"/>
                </a:ext>
              </a:extLst>
            </p:cNvPr>
            <p:cNvSpPr/>
            <p:nvPr/>
          </p:nvSpPr>
          <p:spPr>
            <a:xfrm>
              <a:off x="2261727" y="4186134"/>
              <a:ext cx="7509078" cy="2070978"/>
            </a:xfrm>
            <a:prstGeom prst="rect">
              <a:avLst/>
            </a:prstGeom>
            <a:solidFill>
              <a:srgbClr val="F4E7C6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98CD63-FF8E-9445-D11F-17A1C930CCB4}"/>
                </a:ext>
              </a:extLst>
            </p:cNvPr>
            <p:cNvSpPr txBox="1"/>
            <p:nvPr/>
          </p:nvSpPr>
          <p:spPr>
            <a:xfrm>
              <a:off x="6093989" y="4247024"/>
              <a:ext cx="1343025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rPr>
                <a:t>Agent</a:t>
              </a:r>
              <a:endParaRPr lang="zh-CN" altLang="en-US" sz="2000" dirty="0">
                <a:solidFill>
                  <a:srgbClr val="47474A"/>
                </a:solidFill>
                <a:latin typeface="Palatino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7D278E-DEE0-4E0A-0288-E4BF16149BFD}"/>
                </a:ext>
              </a:extLst>
            </p:cNvPr>
            <p:cNvSpPr txBox="1"/>
            <p:nvPr/>
          </p:nvSpPr>
          <p:spPr>
            <a:xfrm>
              <a:off x="5851100" y="5704129"/>
              <a:ext cx="1828801" cy="40011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>
                      <a:lumMod val="50000"/>
                    </a:schemeClr>
                  </a:solidFill>
                  <a:latin typeface="Palatino" pitchFamily="2" charset="77"/>
                  <a:cs typeface="Arial" panose="020B0604020202020204" pitchFamily="34" charset="0"/>
                </a:rPr>
                <a:t>Patient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cs typeface="Arial" panose="020B0604020202020204" pitchFamily="34" charset="0"/>
              </a:endParaRPr>
            </a:p>
          </p:txBody>
        </p: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1D249720-9B7B-F4E1-DCA9-33E2BF327BAA}"/>
                </a:ext>
              </a:extLst>
            </p:cNvPr>
            <p:cNvCxnSpPr>
              <a:stCxn id="14" idx="1"/>
              <a:endCxn id="12" idx="1"/>
            </p:cNvCxnSpPr>
            <p:nvPr/>
          </p:nvCxnSpPr>
          <p:spPr>
            <a:xfrm rot="10800000" flipH="1">
              <a:off x="5851099" y="4447080"/>
              <a:ext cx="242889" cy="1457105"/>
            </a:xfrm>
            <a:prstGeom prst="bentConnector3">
              <a:avLst>
                <a:gd name="adj1" fmla="val -114243"/>
              </a:avLst>
            </a:prstGeom>
            <a:ln w="25400">
              <a:solidFill>
                <a:schemeClr val="tx1">
                  <a:lumMod val="5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18D9C0D-4873-B851-5369-1629E8EDA335}"/>
                </a:ext>
              </a:extLst>
            </p:cNvPr>
            <p:cNvCxnSpPr>
              <a:cxnSpLocks/>
            </p:cNvCxnSpPr>
            <p:nvPr/>
          </p:nvCxnSpPr>
          <p:spPr>
            <a:xfrm>
              <a:off x="5251564" y="4370879"/>
              <a:ext cx="0" cy="1615683"/>
            </a:xfrm>
            <a:prstGeom prst="line">
              <a:avLst/>
            </a:prstGeom>
            <a:ln w="2540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7E38DAC-3484-A5E5-3963-32951DA876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51564" y="5986562"/>
              <a:ext cx="599534" cy="0"/>
            </a:xfrm>
            <a:prstGeom prst="line">
              <a:avLst/>
            </a:prstGeom>
            <a:ln w="2540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012CA5B-6031-96A3-37A4-31E44CFB8066}"/>
                </a:ext>
              </a:extLst>
            </p:cNvPr>
            <p:cNvCxnSpPr>
              <a:cxnSpLocks/>
            </p:cNvCxnSpPr>
            <p:nvPr/>
          </p:nvCxnSpPr>
          <p:spPr>
            <a:xfrm>
              <a:off x="5251564" y="4370879"/>
              <a:ext cx="842424" cy="0"/>
            </a:xfrm>
            <a:prstGeom prst="line">
              <a:avLst/>
            </a:prstGeom>
            <a:ln w="25400">
              <a:solidFill>
                <a:schemeClr val="tx1">
                  <a:lumMod val="5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804FDDE5-74E7-7038-BB25-152E9F9AE905}"/>
                </a:ext>
              </a:extLst>
            </p:cNvPr>
            <p:cNvCxnSpPr>
              <a:stCxn id="12" idx="3"/>
              <a:endCxn id="14" idx="3"/>
            </p:cNvCxnSpPr>
            <p:nvPr/>
          </p:nvCxnSpPr>
          <p:spPr>
            <a:xfrm>
              <a:off x="7437014" y="4447079"/>
              <a:ext cx="242887" cy="1457105"/>
            </a:xfrm>
            <a:prstGeom prst="bentConnector3">
              <a:avLst>
                <a:gd name="adj1" fmla="val 275990"/>
              </a:avLst>
            </a:prstGeom>
            <a:ln w="25400">
              <a:solidFill>
                <a:schemeClr val="tx1">
                  <a:lumMod val="5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6407A38-DEC9-7170-7CB5-1809B879D13C}"/>
                </a:ext>
              </a:extLst>
            </p:cNvPr>
            <p:cNvSpPr txBox="1"/>
            <p:nvPr/>
          </p:nvSpPr>
          <p:spPr>
            <a:xfrm>
              <a:off x="3099465" y="4702411"/>
              <a:ext cx="2247900" cy="1015663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1">
                      <a:lumMod val="50000"/>
                    </a:schemeClr>
                  </a:solidFill>
                  <a:latin typeface="Palatino" pitchFamily="2" charset="77"/>
                  <a:cs typeface="Arial" panose="020B0604020202020204" pitchFamily="34" charset="0"/>
                </a:rPr>
                <a:t>Blood pressure, blood test results, heart rate, etc.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7C78A3-230F-0424-6601-F893C7DD17EC}"/>
                </a:ext>
              </a:extLst>
            </p:cNvPr>
            <p:cNvSpPr txBox="1"/>
            <p:nvPr/>
          </p:nvSpPr>
          <p:spPr>
            <a:xfrm>
              <a:off x="5516352" y="4972487"/>
              <a:ext cx="1814509" cy="4001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>
                      <a:lumMod val="50000"/>
                    </a:schemeClr>
                  </a:solidFill>
                  <a:latin typeface="Palatino" pitchFamily="2" charset="77"/>
                  <a:cs typeface="Arial" panose="020B0604020202020204" pitchFamily="34" charset="0"/>
                </a:rPr>
                <a:t>Recovery?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2E47AF-FBC0-A482-FFD6-F75388013A64}"/>
                </a:ext>
              </a:extLst>
            </p:cNvPr>
            <p:cNvSpPr txBox="1"/>
            <p:nvPr/>
          </p:nvSpPr>
          <p:spPr>
            <a:xfrm>
              <a:off x="7963512" y="4972487"/>
              <a:ext cx="1814509" cy="4001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>
                      <a:lumMod val="50000"/>
                    </a:schemeClr>
                  </a:solidFill>
                  <a:latin typeface="Palatino" pitchFamily="2" charset="77"/>
                  <a:cs typeface="Arial" panose="020B0604020202020204" pitchFamily="34" charset="0"/>
                </a:rPr>
                <a:t>prescription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31BD1FA-BCA4-0ECA-998E-655EAC66EC6F}"/>
                </a:ext>
              </a:extLst>
            </p:cNvPr>
            <p:cNvSpPr txBox="1"/>
            <p:nvPr/>
          </p:nvSpPr>
          <p:spPr>
            <a:xfrm>
              <a:off x="2261726" y="4186134"/>
              <a:ext cx="2247900" cy="4001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1">
                      <a:lumMod val="50000"/>
                    </a:schemeClr>
                  </a:solidFill>
                  <a:latin typeface="Palatino" pitchFamily="2" charset="77"/>
                  <a:cs typeface="Arial" panose="020B0604020202020204" pitchFamily="34" charset="0"/>
                </a:rPr>
                <a:t>Example</a:t>
              </a:r>
              <a:endParaRPr lang="zh-CN" altLang="en-US" sz="2000" b="1" dirty="0">
                <a:solidFill>
                  <a:schemeClr val="bg1">
                    <a:lumMod val="50000"/>
                  </a:schemeClr>
                </a:solidFill>
                <a:latin typeface="Palatino" pitchFamily="2" charset="77"/>
                <a:cs typeface="Arial" panose="020B0604020202020204" pitchFamily="34" charset="0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91815-C6BC-E411-55D1-F0407D321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6958" y="4447079"/>
            <a:ext cx="2262397" cy="1556808"/>
          </a:xfrm>
        </p:spPr>
        <p:txBody>
          <a:bodyPr>
            <a:normAutofit/>
          </a:bodyPr>
          <a:lstStyle/>
          <a:p>
            <a:pPr marL="0" lvl="1" indent="0">
              <a:lnSpc>
                <a:spcPct val="120000"/>
              </a:lnSpc>
              <a:buNone/>
            </a:pPr>
            <a:r>
              <a:rPr lang="en-US" altLang="zh-CN" dirty="0">
                <a:solidFill>
                  <a:srgbClr val="C00000"/>
                </a:solidFill>
              </a:rPr>
              <a:t>You might also want to think about why this is non-greedy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7321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2651F-71CE-1E8F-53C5-E7301EF09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91480-E966-0B69-EB4A-F97F441E6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rgbClr val="43469E"/>
                </a:solidFill>
              </a:rPr>
              <a:t>Preliminary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D85AC-0B1D-500E-F18D-CF0B66F39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E2AE-D8B9-46CB-9AF8-72F99A13D342}" type="slidenum">
              <a:rPr lang="en-GB" smtClean="0"/>
              <a:t>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CB3BD6-EE05-8459-F8E2-71250AC517FA}"/>
                  </a:ext>
                </a:extLst>
              </p:cNvPr>
              <p:cNvSpPr txBox="1"/>
              <p:nvPr/>
            </p:nvSpPr>
            <p:spPr>
              <a:xfrm>
                <a:off x="623885" y="1158458"/>
                <a:ext cx="10702876" cy="34897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indent="-228600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SDP can be formalized as a </a:t>
                </a:r>
                <a:r>
                  <a:rPr lang="en-US" altLang="zh-CN" sz="2000" b="1" dirty="0">
                    <a:solidFill>
                      <a:schemeClr val="tx1">
                        <a:lumMod val="50000"/>
                      </a:schemeClr>
                    </a:solidFill>
                    <a:latin typeface="Palatino" pitchFamily="2" charset="77"/>
                    <a:cs typeface="Arial" panose="020B0604020202020204" pitchFamily="34" charset="0"/>
                  </a:rPr>
                  <a:t>Markov Decision Process (MDP)</a:t>
                </a:r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ℳ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={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𝛾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}</m:t>
                    </m:r>
                  </m:oMath>
                </a14:m>
                <a:endParaRPr lang="en-US" altLang="zh-CN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  <a:p>
                <a:pPr marL="685800" lvl="1" indent="-228600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 is the initial state distribution,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∼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sSub>
                          <m:sSubPr>
                            <m:ctrlPr>
                              <a:rPr lang="en-US" altLang="zh-CN" sz="20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  <a:p>
                <a:pPr marL="685800" lvl="1" indent="-228600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ℝ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 is the state space</a:t>
                </a:r>
              </a:p>
              <a:p>
                <a:pPr marL="685800" lvl="1" indent="-228600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ℝ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 (continuous) or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∈{0, 1, …,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−1}</m:t>
                    </m:r>
                  </m:oMath>
                </a14:m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 (discrete) is the action space</a:t>
                </a:r>
              </a:p>
              <a:p>
                <a:pPr marL="685800" lvl="1" indent="-228600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 is the reward function</a:t>
                </a:r>
              </a:p>
              <a:p>
                <a:pPr marL="685800" lvl="1" indent="-228600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 is the state transition function,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∼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∣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  <a:p>
                <a:pPr marL="685800" lvl="1" indent="-228600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𝛾</m:t>
                    </m:r>
                  </m:oMath>
                </a14:m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 is the reward discount factor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CB3BD6-EE05-8459-F8E2-71250AC51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85" y="1158458"/>
                <a:ext cx="10702876" cy="3489738"/>
              </a:xfrm>
              <a:prstGeom prst="rect">
                <a:avLst/>
              </a:prstGeom>
              <a:blipFill>
                <a:blip r:embed="rId4"/>
                <a:stretch>
                  <a:fillRect l="-513" b="-2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EDAE588-5AB9-3AEC-C7E7-D778BFA1C32D}"/>
                  </a:ext>
                </a:extLst>
              </p:cNvPr>
              <p:cNvSpPr txBox="1"/>
              <p:nvPr/>
            </p:nvSpPr>
            <p:spPr>
              <a:xfrm>
                <a:off x="623885" y="4648196"/>
                <a:ext cx="11234740" cy="934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indent="-228600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Why called Markov?</a:t>
                </a:r>
              </a:p>
              <a:p>
                <a:pPr marL="685800" lvl="1" indent="-228600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latin typeface="Palatino"/>
                  </a:rPr>
                  <a:t> only effected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latin typeface="Palatino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chemeClr val="tx1">
                        <a:lumMod val="50000"/>
                      </a:schemeClr>
                    </a:solidFill>
                    <a:latin typeface="Palatino"/>
                  </a:rPr>
                  <a:t>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∼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∣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∼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∣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,…,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EDAE588-5AB9-3AEC-C7E7-D778BFA1C3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85" y="4648196"/>
                <a:ext cx="11234740" cy="934295"/>
              </a:xfrm>
              <a:prstGeom prst="rect">
                <a:avLst/>
              </a:prstGeom>
              <a:blipFill>
                <a:blip r:embed="rId5"/>
                <a:stretch>
                  <a:fillRect l="-488" b="-103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15604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99D1B-9808-F2A3-44E7-07A3A4ABE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19776-DCB9-1E60-63B7-6C7CB5B32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dirty="0">
                <a:solidFill>
                  <a:srgbClr val="43469E"/>
                </a:solidFill>
              </a:rPr>
              <a:t>Preliminary</a:t>
            </a:r>
            <a:endParaRPr lang="en-US" dirty="0">
              <a:solidFill>
                <a:srgbClr val="43469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F6358-65CE-F017-AC5F-B46C4045C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E2AE-D8B9-46CB-9AF8-72F99A13D342}" type="slidenum">
              <a:rPr lang="en-GB" smtClean="0"/>
              <a:t>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305520-2CD4-33F1-6ECC-98E3D43950CC}"/>
                  </a:ext>
                </a:extLst>
              </p:cNvPr>
              <p:cNvSpPr txBox="1"/>
              <p:nvPr/>
            </p:nvSpPr>
            <p:spPr>
              <a:xfrm>
                <a:off x="623885" y="1158458"/>
                <a:ext cx="11174825" cy="384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indent="-228600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RL aims to optimize the following objective</a:t>
                </a:r>
              </a:p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⋆</m:t>
                          </m:r>
                        </m:sup>
                      </m:sSup>
                      <m:r>
                        <a:rPr lang="en-US" altLang="zh-CN" sz="2000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CN" sz="20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US" altLang="zh-CN" sz="20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𝑅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sz="20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sz="2000" b="0" i="1" smtClean="0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</m:func>
                      <m:r>
                        <a:rPr lang="en-US" altLang="zh-CN" sz="2000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</m:oMath>
                  </m:oMathPara>
                </a14:m>
                <a:endParaRPr lang="en-US" altLang="zh-CN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    where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𝜏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={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…}</m:t>
                    </m:r>
                  </m:oMath>
                </a14:m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 is the trajectory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∼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∼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sub>
                    </m:sSub>
                    <m:d>
                      <m:dPr>
                        <m:sepChr m:val="∣"/>
                        <m:ctrlP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e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47474A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∼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∣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. </a:t>
                </a:r>
              </a:p>
              <a:p>
                <a:pPr marL="285750" indent="-285750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The probability of observing the trajectory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𝜏</m:t>
                    </m:r>
                  </m:oMath>
                </a14:m>
                <a:r>
                  <a:rPr lang="en-US" altLang="zh-CN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 is:</a:t>
                </a:r>
              </a:p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</m:e>
                        <m:e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  <m:nary>
                        <m:naryPr>
                          <m:chr m:val="∏"/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sepChr m:val="∣"/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∣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altLang="zh-CN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:endParaRPr lang="en-US" altLang="zh-CN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305520-2CD4-33F1-6ECC-98E3D4395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85" y="1158458"/>
                <a:ext cx="11174825" cy="3844450"/>
              </a:xfrm>
              <a:prstGeom prst="rect">
                <a:avLst/>
              </a:prstGeom>
              <a:blipFill>
                <a:blip r:embed="rId4"/>
                <a:stretch>
                  <a:fillRect l="-491" r="-17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9326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20D6D-68D0-43D3-69C8-A48C08C4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DC49E-F10F-79AB-5556-48D917FC4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rgbClr val="43469E"/>
                </a:solidFill>
              </a:rPr>
              <a:t>Preliminary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E2AFB-2C92-2A2F-2589-C430C654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E2AE-D8B9-46CB-9AF8-72F99A13D342}" type="slidenum">
              <a:rPr lang="en-GB" smtClean="0"/>
              <a:t>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DFE6C8-59D0-A895-872A-EA44DA58426E}"/>
                  </a:ext>
                </a:extLst>
              </p:cNvPr>
              <p:cNvSpPr txBox="1"/>
              <p:nvPr/>
            </p:nvSpPr>
            <p:spPr>
              <a:xfrm>
                <a:off x="623885" y="1158458"/>
                <a:ext cx="11174825" cy="5607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Discounted state visitation</a:t>
                </a:r>
              </a:p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=(1−</m:t>
                      </m:r>
                      <m:r>
                        <a:rPr lang="en-US" altLang="zh-CN" sz="2000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𝛾</m:t>
                      </m:r>
                      <m:r>
                        <a:rPr lang="en-US" altLang="zh-CN" sz="2000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  <m:nary>
                        <m:naryPr>
                          <m:chr m:val="∑"/>
                          <m:ctrlP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P</m:t>
                          </m:r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∣</m:t>
                          </m:r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altLang="zh-CN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	the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1−</m:t>
                    </m:r>
                    <m:r>
                      <a:rPr lang="en-US" altLang="zh-CN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𝛾</m:t>
                    </m:r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latin typeface="Palatino" pitchFamily="2" charset="77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term makes sure sum of the probability density is 1.</a:t>
                </a:r>
              </a:p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=(1−</m:t>
                          </m:r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𝛾</m:t>
                          </m:r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  <m:nary>
                            <m:naryPr>
                              <m:chr m:val="∑"/>
                              <m:ctrlPr>
                                <a:rPr lang="en-US" altLang="zh-CN" sz="2000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2000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US" altLang="zh-CN" sz="2000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CN" sz="2000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p>
                              </m:sSup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sub>
                                <m:sup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P</m:t>
                                  </m:r>
                                  <m: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altLang="zh-CN" sz="2000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solidFill>
                                            <a:srgbClr val="47474A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=</m:t>
                                  </m:r>
                                  <m:r>
                                    <a:rPr lang="en-US" altLang="zh-CN" sz="2000" b="0" i="1" smtClean="0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  <m: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∣</m:t>
                                  </m:r>
                                  <m:r>
                                    <a:rPr lang="en-US" altLang="zh-CN" sz="2000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e>
                              </m:nary>
                              <m:r>
                                <a:rPr lang="en-US" altLang="zh-CN" sz="2000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CN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1−</m:t>
                          </m:r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𝛾</m:t>
                          </m:r>
                        </m:e>
                      </m:d>
                      <m:f>
                        <m:fPr>
                          <m:ctrlP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∞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1−</m:t>
                          </m:r>
                          <m:r>
                            <a:rPr lang="en-US" altLang="zh-CN" sz="2000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𝛾</m:t>
                          </m:r>
                        </m:den>
                      </m:f>
                      <m:r>
                        <a:rPr lang="en-US" altLang="zh-CN" sz="2000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</m:t>
                      </m:r>
                    </m:oMath>
                  </m:oMathPara>
                </a14:m>
                <a:endParaRPr lang="en-US" altLang="zh-CN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2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47474A"/>
                    </a:solidFill>
                    <a:latin typeface="Palatino" pitchFamily="2" charset="77"/>
                    <a:cs typeface="Arial" panose="020B0604020202020204" pitchFamily="34" charset="0"/>
                  </a:rPr>
                  <a:t>Express return via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47474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altLang="zh-CN" sz="2000" b="0" i="1" smtClean="0">
                        <a:solidFill>
                          <a:srgbClr val="47474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𝔼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𝑅</m:t>
                              </m:r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47474A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  <m:r>
                        <a:rPr lang="en-US" altLang="zh-CN" b="0" i="1" smtClean="0">
                          <a:solidFill>
                            <a:srgbClr val="47474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1−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𝛾</m:t>
                          </m:r>
                        </m:den>
                      </m:f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𝔼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47474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 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∼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 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altLang="zh-CN" b="0" i="1" smtClean="0">
                              <a:solidFill>
                                <a:srgbClr val="47474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altLang="zh-CN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  <a:spcBef>
                    <a:spcPts val="1000"/>
                  </a:spcBef>
                </a:pPr>
                <a:endParaRPr lang="en-US" altLang="zh-CN" sz="2000" dirty="0">
                  <a:solidFill>
                    <a:srgbClr val="47474A"/>
                  </a:solidFill>
                  <a:latin typeface="Palatino" pitchFamily="2" charset="77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DFE6C8-59D0-A895-872A-EA44DA584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85" y="1158458"/>
                <a:ext cx="11174825" cy="5607945"/>
              </a:xfrm>
              <a:prstGeom prst="rect">
                <a:avLst/>
              </a:prstGeom>
              <a:blipFill>
                <a:blip r:embed="rId4"/>
                <a:stretch>
                  <a:fillRect l="-341" t="-7919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8E8493E8-E8B9-D3D1-4B18-6C531061E92E}"/>
              </a:ext>
            </a:extLst>
          </p:cNvPr>
          <p:cNvSpPr/>
          <p:nvPr/>
        </p:nvSpPr>
        <p:spPr>
          <a:xfrm>
            <a:off x="6717890" y="3333136"/>
            <a:ext cx="1828799" cy="75954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A07B52-2A41-5D52-9CC9-B4296C64B5B8}"/>
              </a:ext>
            </a:extLst>
          </p:cNvPr>
          <p:cNvSpPr txBox="1"/>
          <p:nvPr/>
        </p:nvSpPr>
        <p:spPr>
          <a:xfrm>
            <a:off x="8546689" y="3528240"/>
            <a:ext cx="1082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C00000"/>
                </a:solidFill>
                <a:latin typeface="Palatino" pitchFamily="2" charset="77"/>
                <a:cs typeface="Arial" panose="020B0604020202020204" pitchFamily="34" charset="0"/>
              </a:rPr>
              <a:t>Equals 1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7312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E8C72-81B4-E0E2-D938-7C648A0C5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1A7FB-0CCC-7DEA-F58B-BEA5779F2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rgbClr val="43469E"/>
                </a:solidFill>
              </a:rPr>
              <a:t>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38011-BEED-A660-32C6-34194B827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EE2AE-D8B9-46CB-9AF8-72F99A13D342}" type="slidenum">
              <a:rPr lang="en-GB" smtClean="0"/>
              <a:t>9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B2118E-EEB3-9CFE-557F-B4DDD3EAA142}"/>
              </a:ext>
            </a:extLst>
          </p:cNvPr>
          <p:cNvSpPr txBox="1"/>
          <p:nvPr/>
        </p:nvSpPr>
        <p:spPr>
          <a:xfrm>
            <a:off x="623885" y="1158458"/>
            <a:ext cx="11174825" cy="2357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1800"/>
              </a:spcBef>
              <a:buClr>
                <a:srgbClr val="FFF9E7"/>
              </a:buClr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43469E"/>
              </a:solidFill>
              <a:latin typeface="Palatino" pitchFamily="2" charset="77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1800"/>
              </a:spcBef>
              <a:buClr>
                <a:srgbClr val="FFF9E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43469E"/>
                </a:solidFill>
                <a:latin typeface="Palatino" pitchFamily="2" charset="77"/>
                <a:cs typeface="Arial" panose="020B0604020202020204" pitchFamily="34" charset="0"/>
              </a:rPr>
              <a:t>Policy Gradient</a:t>
            </a:r>
          </a:p>
          <a:p>
            <a:pPr marL="342900" indent="-342900">
              <a:lnSpc>
                <a:spcPct val="120000"/>
              </a:lnSpc>
              <a:spcBef>
                <a:spcPts val="1800"/>
              </a:spcBef>
              <a:buClr>
                <a:srgbClr val="FFF9E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43469E"/>
                </a:solidFill>
                <a:latin typeface="Palatino" pitchFamily="2" charset="77"/>
                <a:cs typeface="Arial" panose="020B0604020202020204" pitchFamily="34" charset="0"/>
              </a:rPr>
              <a:t>Actor Critic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endParaRPr lang="en-US" altLang="zh-CN" sz="2000" dirty="0">
              <a:solidFill>
                <a:srgbClr val="47474A"/>
              </a:solidFill>
              <a:latin typeface="Palatino" pitchFamily="2" charset="77"/>
              <a:cs typeface="Arial" panose="020B06040202020202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E95E054-FD19-8554-457F-3226742B6D52}"/>
              </a:ext>
            </a:extLst>
          </p:cNvPr>
          <p:cNvSpPr/>
          <p:nvPr/>
        </p:nvSpPr>
        <p:spPr>
          <a:xfrm>
            <a:off x="3558045" y="2071334"/>
            <a:ext cx="838561" cy="71220"/>
          </a:xfrm>
          <a:prstGeom prst="rightArrow">
            <a:avLst/>
          </a:prstGeom>
          <a:solidFill>
            <a:srgbClr val="4346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D2A36E-D63F-8876-0E71-6CF6356944B3}"/>
              </a:ext>
            </a:extLst>
          </p:cNvPr>
          <p:cNvSpPr txBox="1"/>
          <p:nvPr/>
        </p:nvSpPr>
        <p:spPr>
          <a:xfrm>
            <a:off x="4396607" y="1906889"/>
            <a:ext cx="16133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dirty="0">
                <a:solidFill>
                  <a:srgbClr val="47474A"/>
                </a:solidFill>
                <a:latin typeface="Palatino"/>
                <a:cs typeface="Arial" panose="020B0604020202020204" pitchFamily="34" charset="0"/>
              </a:rPr>
              <a:t>On-policy</a:t>
            </a:r>
            <a:endParaRPr lang="zh-CN" altLang="en-US" sz="2000" dirty="0">
              <a:latin typeface="Palatino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688E432-D3F4-0677-FE3F-C0CD8E870BE8}"/>
              </a:ext>
            </a:extLst>
          </p:cNvPr>
          <p:cNvSpPr/>
          <p:nvPr/>
        </p:nvSpPr>
        <p:spPr>
          <a:xfrm>
            <a:off x="3558044" y="2757846"/>
            <a:ext cx="838561" cy="71220"/>
          </a:xfrm>
          <a:prstGeom prst="rightArrow">
            <a:avLst/>
          </a:prstGeom>
          <a:solidFill>
            <a:srgbClr val="4346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D1A958-717A-A5AA-B87D-DD43FBD61C63}"/>
              </a:ext>
            </a:extLst>
          </p:cNvPr>
          <p:cNvSpPr txBox="1"/>
          <p:nvPr/>
        </p:nvSpPr>
        <p:spPr>
          <a:xfrm>
            <a:off x="4396606" y="2593401"/>
            <a:ext cx="16133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dirty="0">
                <a:solidFill>
                  <a:srgbClr val="47474A"/>
                </a:solidFill>
                <a:latin typeface="Palatino"/>
                <a:cs typeface="Arial" panose="020B0604020202020204" pitchFamily="34" charset="0"/>
              </a:rPr>
              <a:t>Off-policy</a:t>
            </a:r>
            <a:endParaRPr lang="zh-CN" altLang="en-US" sz="2000" dirty="0">
              <a:latin typeface="Palatin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B0BB17-2BCA-383E-2568-73F1F277C059}"/>
              </a:ext>
            </a:extLst>
          </p:cNvPr>
          <p:cNvSpPr txBox="1"/>
          <p:nvPr/>
        </p:nvSpPr>
        <p:spPr>
          <a:xfrm>
            <a:off x="1070845" y="3577236"/>
            <a:ext cx="73431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dirty="0">
                <a:solidFill>
                  <a:srgbClr val="47474A"/>
                </a:solidFill>
                <a:latin typeface="Palatino"/>
                <a:cs typeface="Arial" panose="020B0604020202020204" pitchFamily="34" charset="0"/>
              </a:rPr>
              <a:t>A method is </a:t>
            </a:r>
            <a:r>
              <a:rPr lang="en-US" altLang="zh-CN" sz="2000" b="1" dirty="0">
                <a:solidFill>
                  <a:srgbClr val="47474A"/>
                </a:solidFill>
                <a:latin typeface="Palatino"/>
                <a:cs typeface="Arial" panose="020B0604020202020204" pitchFamily="34" charset="0"/>
              </a:rPr>
              <a:t>on-policy</a:t>
            </a:r>
            <a:r>
              <a:rPr lang="en-US" altLang="zh-CN" sz="2000" b="0" dirty="0">
                <a:solidFill>
                  <a:srgbClr val="47474A"/>
                </a:solidFill>
                <a:latin typeface="Palatino"/>
                <a:cs typeface="Arial" panose="020B0604020202020204" pitchFamily="34" charset="0"/>
              </a:rPr>
              <a:t> when the policy used to collect data is the same as the policy being learned, and </a:t>
            </a:r>
            <a:r>
              <a:rPr lang="en-US" altLang="zh-CN" sz="2000" b="1" dirty="0">
                <a:solidFill>
                  <a:srgbClr val="47474A"/>
                </a:solidFill>
                <a:latin typeface="Palatino"/>
                <a:cs typeface="Arial" panose="020B0604020202020204" pitchFamily="34" charset="0"/>
              </a:rPr>
              <a:t>off-policy</a:t>
            </a:r>
            <a:r>
              <a:rPr lang="en-US" altLang="zh-CN" sz="2000" b="0" dirty="0">
                <a:solidFill>
                  <a:srgbClr val="47474A"/>
                </a:solidFill>
                <a:latin typeface="Palatino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47474A"/>
                </a:solidFill>
                <a:latin typeface="Palatino"/>
                <a:cs typeface="Arial" panose="020B0604020202020204" pitchFamily="34" charset="0"/>
              </a:rPr>
              <a:t>when the policy used to collect data </a:t>
            </a:r>
            <a:r>
              <a:rPr lang="en-US" altLang="zh-CN" sz="2000" b="0" dirty="0">
                <a:solidFill>
                  <a:srgbClr val="47474A"/>
                </a:solidFill>
                <a:latin typeface="Palatino"/>
                <a:cs typeface="Arial" panose="020B0604020202020204" pitchFamily="34" charset="0"/>
              </a:rPr>
              <a:t>is from the policy being learned.</a:t>
            </a:r>
            <a:endParaRPr lang="zh-CN" altLang="en-US" sz="2000" dirty="0">
              <a:latin typeface="Palatin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44822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6.7|14.9|21.4|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6.7|14.9|21.4|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6.7|14.9|21.4|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6.7|14.9|21.4|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6.7|14.9|21.4|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6.7|14.9|21.4|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6.7|14.9|21.4|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6.7|14.9|21.4|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6.7|14.9|21.4|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6.7|14.9|21.4|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6.7|14.9|21.4|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6.7|14.9|21.4|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6.7|14.9|21.4|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6.7|14.9|21.4|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6.7|14.9|21.4|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6.7|14.9|21.4|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6.7|14.9|21.4|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6.7|14.9|21.4|11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47464A"/>
      </a:dk1>
      <a:lt1>
        <a:srgbClr val="FFFFFF"/>
      </a:lt1>
      <a:dk2>
        <a:srgbClr val="2D247B"/>
      </a:dk2>
      <a:lt2>
        <a:srgbClr val="FCF7FF"/>
      </a:lt2>
      <a:accent1>
        <a:srgbClr val="403888"/>
      </a:accent1>
      <a:accent2>
        <a:srgbClr val="029BBB"/>
      </a:accent2>
      <a:accent3>
        <a:srgbClr val="54AE31"/>
      </a:accent3>
      <a:accent4>
        <a:srgbClr val="D9520B"/>
      </a:accent4>
      <a:accent5>
        <a:srgbClr val="A29EA0"/>
      </a:accent5>
      <a:accent6>
        <a:srgbClr val="FFDD01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1637</TotalTime>
  <Words>1405</Words>
  <Application>Microsoft Office PowerPoint</Application>
  <PresentationFormat>Widescreen</PresentationFormat>
  <Paragraphs>227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Palatino</vt:lpstr>
      <vt:lpstr>Arial</vt:lpstr>
      <vt:lpstr>Calibri</vt:lpstr>
      <vt:lpstr>Cambria Math</vt:lpstr>
      <vt:lpstr>Office Theme</vt:lpstr>
      <vt:lpstr>Reinforcement Learning</vt:lpstr>
      <vt:lpstr>Myself</vt:lpstr>
      <vt:lpstr>Introduction</vt:lpstr>
      <vt:lpstr>Introduction</vt:lpstr>
      <vt:lpstr>Introduction</vt:lpstr>
      <vt:lpstr>Preliminary</vt:lpstr>
      <vt:lpstr>Preliminary</vt:lpstr>
      <vt:lpstr>Preliminary</vt:lpstr>
      <vt:lpstr>Solutions</vt:lpstr>
      <vt:lpstr>Solution: Policy Gradient</vt:lpstr>
      <vt:lpstr>Solution: Policy Gradient</vt:lpstr>
      <vt:lpstr>Solution: Policy Gradient</vt:lpstr>
      <vt:lpstr>Solution: Actor-Critic</vt:lpstr>
      <vt:lpstr>Solution: Actor-Critic</vt:lpstr>
      <vt:lpstr>Solution: Actor-Critic</vt:lpstr>
      <vt:lpstr>Solution: State of the Arts</vt:lpstr>
      <vt:lpstr>Solution: State of the Arts</vt:lpstr>
      <vt:lpstr>Solution: State of the Arts</vt:lpstr>
      <vt:lpstr>Solution: State of the Arts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Hofmann, Michael</dc:creator>
  <cp:lastModifiedBy>Tian, Haozhe</cp:lastModifiedBy>
  <cp:revision>24</cp:revision>
  <cp:lastPrinted>2022-10-08T17:27:33Z</cp:lastPrinted>
  <dcterms:created xsi:type="dcterms:W3CDTF">2019-08-21T20:33:02Z</dcterms:created>
  <dcterms:modified xsi:type="dcterms:W3CDTF">2025-11-06T11:15:26Z</dcterms:modified>
</cp:coreProperties>
</file>